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380" r:id="rId16"/>
    <p:sldId id="381" r:id="rId17"/>
    <p:sldId id="305" r:id="rId18"/>
    <p:sldId id="376" r:id="rId19"/>
    <p:sldId id="357" r:id="rId20"/>
    <p:sldId id="359" r:id="rId21"/>
    <p:sldId id="360" r:id="rId22"/>
    <p:sldId id="361" r:id="rId23"/>
    <p:sldId id="363" r:id="rId24"/>
    <p:sldId id="366" r:id="rId25"/>
    <p:sldId id="365" r:id="rId26"/>
    <p:sldId id="364" r:id="rId27"/>
    <p:sldId id="368" r:id="rId28"/>
    <p:sldId id="377" r:id="rId29"/>
    <p:sldId id="378" r:id="rId30"/>
    <p:sldId id="369" r:id="rId31"/>
    <p:sldId id="372" r:id="rId32"/>
    <p:sldId id="373" r:id="rId33"/>
    <p:sldId id="374" r:id="rId34"/>
    <p:sldId id="375" r:id="rId35"/>
    <p:sldId id="379" r:id="rId36"/>
    <p:sldId id="382" r:id="rId37"/>
    <p:sldId id="384" r:id="rId38"/>
    <p:sldId id="385" r:id="rId39"/>
    <p:sldId id="386" r:id="rId40"/>
    <p:sldId id="383" r:id="rId41"/>
    <p:sldId id="38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FE05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0"/>
    <p:restoredTop sz="89858"/>
  </p:normalViewPr>
  <p:slideViewPr>
    <p:cSldViewPr snapToGrid="0" snapToObjects="1">
      <p:cViewPr varScale="1">
        <p:scale>
          <a:sx n="100" d="100"/>
          <a:sy n="100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8:08:59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1111 24575,'6'-4'0,"2"3"0,-7-7 0,7 3 0,-3-1 0,0-2 0,3 3 0,-2-4 0,3 3 0,4-6 0,-7 6 0,11-12 0,-11 12 0,11-11 0,-7 15 0,8-10 0,-12 7 0,18-9 0,-15 8 0,20-15 0,-17 18 0,13-22 0,-14 18 0,7-11 0,-9 9 0,0 4 0,-4-3 0,4 6 0,-4-6 0,4 3 0,0 0 0,4-12 0,-2 14 0,6-18 0,-7 15 0,8-7 0,-12 3 0,6 1 0,-7 4 0,4-3 0,1 2 0,-1-3 0,0 0 0,4-5 0,-6 4 0,9-4 0,-10 9 0,3-3 0,0 7 0,-4-7 0,4 2 0,0-3 0,0 4 0,5-8 0,-4 7 0,11-11 0,-9 6 0,9-2 0,-11 3 0,4 1 0,-5 4 0,-4-3 0,3 7 0,-3-4 0,0 1 0,8-1 0,-7 0 0,11-8 0,-11 7 0,15-7 0,-14 8 0,6-4 0,-5 8 0,-2-3 0,3 0 0,0-1 0,0 0 0,0-4 0,5 4 0,-4 0 0,7-8 0,-6 11 0,6-10 0,-7 11 0,4-3 0,-5 4 0,0-4 0,0 3 0,9-12 0,-7 11 0,10-10 0,-14 6 0,13 1 0,-17-3 0,18 7 0,-15-3 0,11 0 0,-7-2 0,4-3 0,-5 4 0,4 1 0,-3 0 0,12-2 0,-11 1 0,7 1 0,-9 0 0,0 3 0,0-3 0,0 4 0,-3-4 0,6 3 0,-6-8 0,7 8 0,-4-3 0,1 0 0,-1 3 0,0-3 0,-4 0 0,3 3 0,-2-4 0,3 5 0,-4-4 0,7 3 0,-6-3 0,8 4 0,-9-4 0,7 3 0,-6-3 0,7 4 0,-3-4 0,7 3 0,-6-4 0,15 1 0,-15 3 0,11-7 0,-12 3 0,3 0 0,-4 0 0,-3 1 0,6 3 0,-6-3 0,3 0 0,-1 3 0,-3-3 0,5 0 0,-1 3 0,0-4 0,0 1 0,1 3 0,3-7 0,-3 7 0,3-7 0,-3 7 0,-1-8 0,0 8 0,-4-7 0,3 7 0,-3-7 0,5 7 0,-5-8 0,3 8 0,-3-3 0,0 0 0,3-1 0,-2 0 0,-1-4 0,3 4 0,-3 0 0,0-3 0,3 7 0,-7-8 0,7 8 0,2-11 0,-4 6 0,10-12 0,-10 12 0,4-7 0,-6 8 0,-4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8:09:0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0 249 24575,'5'-6'0,"0"-2"0,4 3 0,0-4 0,0 3 0,0-2 0,-3 3 0,6 0 0,-6-4 0,16 4 0,-15-4 0,17 0 0,-17-1 0,15 1 0,-12 0 0,8-1 0,-8 1 0,3 4 0,-8-3 0,16-2 0,-13 4 0,17-11 0,-14 15 0,2-10 0,-4 11 0,0-3 0,-3 0 0,2 2 0,-3-2 0,0 0 0,3 3 0,1-7 0,2 7 0,6-7 0,-7 6 0,4-2 0,-9 0 0,3 3 0,-3-7 0,4 7 0,-4 9 0,-1-1 0,-4 11 0,0-9 0,0 0 0,0 4 0,0-3 0,0 12 0,0-11 0,5 15 0,-4-15 0,3 15 0,-4-15 0,4 15 0,-3-15 0,3 14 0,-4-13 0,4 5 0,-3-8 0,7-4 0,-7 4 0,3-4 0,0 0 0,-3 3 0,4-3 0,-5 4 0,4 1 0,-3-1 0,3 0 0,0-4 0,-3 3 0,3-3 0,0 5 0,-3-1 0,7-4 0,-7 3 0,3-7 0,-4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8:09:0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24575,'0'10'0,"4"-1"0,-3 0 0,3 0 0,0 0 0,-3 1 0,7-1 0,-7 0 0,8 0 0,-8 0 0,7 1 0,-7-1 0,7 0 0,-3 0 0,0 1 0,4-1 0,-4 0 0,4 0 0,0 0 0,0 1 0,0-1 0,1-4 0,-1 3 0,-4-3 0,7 4 0,-6-3 0,20 10 0,-14-13 0,18 13 0,-19-15 0,11 12 0,-12-11 0,12 14 0,-11-14 0,14 15 0,-13-15 0,13 18 0,-14-17 0,27 22 0,-23-18 0,35 14 0,-36-14 0,24 9 0,-27-14 0,3 10 0,-6-11 0,-3 3 0,8 0 0,-3 2 0,16 3 0,-14 0 0,18 0 0,-19-4 0,7 4 0,-9-8 0,0 7 0,0-7 0,9 11 0,-7-10 0,19 10 0,-18-6 0,18 3 0,-19-4 0,19 3 0,-18-3 0,18 4 0,-19-4 0,19 4 0,-18-8 0,30 11 0,-28-10 0,28 10 0,-30-11 0,26 8 0,-24-8 0,28 7 0,-29-7 0,29 3 0,-29 0 0,29-3 0,-29 3 0,33 0 0,-31-3 0,35 7 0,-36-7 0,41 3 0,-40 1 0,39-4 0,-40 3 0,28-4 0,-29 0 0,21 0 0,-22 0 0,17 0 0,-17 0 0,9 0 0,-11 0 0,8 0 0,-8 0 0,16-4 0,-14 3 0,38-4 0,-29 1 0,38 3 0,-41-3 0,37 0 0,-40 3 0,35-7 0,-36 2 0,19-3 0,-21 4 0,21-12 0,-19 14 0,32-18 0,-32 15 0,36-7 0,-35 8 0,35-8 0,-36 11 0,28-10 0,-34 6 0,21-3 0,-22 4 0,23-12 0,-18 10 0,14-11 0,-16 9 0,7 0 0,-7-1 0,8 1 0,-8 4 0,7-3 0,-10 2 0,9-3 0,-10 4 0,12-12 0,-8 10 0,7-11 0,-11 9 0,11 0 0,-15-1 0,10 1 0,-11 0 0,11-1 0,-10 1 0,15-4 0,-15 2 0,10-2 0,-7 8 0,9-12 0,-8 10 0,6-11 0,-7 9 0,4-5 0,-4 4 0,4-4 0,-4 5 0,0 0 0,3 4 0,-7-4 0,7 8 0,-7-11 0,7 10 0,-7-11 0,4 12 0,-5-3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8:09:09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1036 24575,'9'0'0,"0"-4"0,5 3 0,-4-3 0,3 4 0,13-4 0,-13 3 0,50-12 0,-45 7 0,53-7 0,-56 7 0,39-2 0,-39 7 0,27-7 0,-30 3 0,22-1 0,-26-2 0,29 7 0,-28-3 0,29 4 0,-26 0 0,22-4 0,-22 3 0,22-3 0,-22 4 0,18-5 0,-19 4 0,11-3 0,-12 4 0,7-4 0,-7 3 0,12-3 0,-11 0 0,19 3 0,-18-3 0,18 0 0,-19 2 0,19-6 0,-18 7 0,14-3 0,-16 4 0,7-4 0,-6 3 0,6-7 0,-7 6 0,12-6 0,-11 7 0,19-7 0,-18 7 0,26-7 0,-25 6 0,21-6 0,-23 7 0,11-7 0,-12 7 0,7-7 0,-6 6 0,10-6 0,-10 7 0,15-7 0,-15 7 0,19-3 0,-18 4 0,18 0 0,-19-4 0,15 2 0,-15-2 0,10 0 0,-10 3 0,2-7 0,-4 7 0,5-3 0,-4 4 0,11-4 0,-9 2 0,13-6 0,-14 3 0,19-4 0,-18-1 0,14 5 0,-16 1 0,8 0 0,-8 3 0,7-3 0,-7 4 0,12-4 0,-11 3 0,11-8 0,-12 8 0,11-7 0,-9 7 0,13-7 0,-13 7 0,13-8 0,-14 8 0,23-3 0,-21 4 0,25-4 0,-25 3 0,20-7 0,-20 2 0,21-3 0,-22 4 0,17-3 0,-17 7 0,5-4 0,-8 5 0,1 0 0,-1 0 0,8-4 0,-6 3 0,15-3 0,-15 4 0,15-4 0,-15 3 0,11-3 0,-12 4 0,3-4 0,-4 3 0,5-4 0,-4 5 0,11 0 0,-9 0 0,13 0 0,-13 0 0,13-4 0,-14 3 0,19-11 0,-18 10 0,10-7 0,-13 9 0,4-4 0,-2 3 0,10-3 0,-10 4 0,19 0 0,-18-4 0,22-1 0,-22 0 0,22 0 0,-22 5 0,14-4 0,-16 3 0,12-7 0,-11 7 0,15-3 0,-15 4 0,19-4 0,-18 3 0,26-8 0,-25 8 0,21-3 0,-23 4 0,15-4 0,-15 3 0,15-3 0,-15 4 0,6-4 0,-8 3 0,5-4 0,-4 5 0,16-4 0,-14-1 0,18 0 0,-19 1 0,10 4 0,-10 0 0,6-4 0,-7 3 0,12-8 0,-11 8 0,15-7 0,-15 7 0,14-7 0,-13 7 0,13-4 0,-13 5 0,9-4 0,-11 3 0,4-3 0,-5 4 0,0 0 0,0 0 0,0 0 0,1 0 0,-1-4 0,0 3 0,0-3 0,0 4 0,1 0 0,-1 0 0,0 0 0,0 0 0,1 0 0,-1 0 0,0 0 0,4-4 0,-2 3 0,6-4 0,-11 1 0,10 3 0,-9-3 0,6 4 0,-4 0 0,8 0 0,-5 0 0,22 0 0,-21 0 0,29 0 0,-29 0 0,29 0 0,-29 0 0,25-4 0,-25 3 0,16-3 0,-17 4 0,17 0 0,-17 0 0,26 0 0,-24 0 0,24-4 0,-26 3 0,18-8 0,-19 8 0,6-3 0,-8 4 0,5 0 0,-4 0 0,3 0 0,-4 0 0,1 0 0,-1 0 0,8-4 0,-5 3 0,5-3 0,-8 4 0,0 0 0,1 0 0,-1 0 0,0 0 0,8 0 0,-5 0 0,17 0 0,-16 0 0,8 0 0,1 0 0,2 0 0,1 0 0,-4 0 0,-12 0 0,-3-4 0,2 3 0,-3-4 0,4 5 0,0 0 0,1 0 0,7-4 0,-6 3 0,11-3 0,-12 4 0,-1-4 0,-1 3 0,-3-3 0,5 4 0,-1 0 0,0 0 0,0 0 0,-4-4 0,8 3 0,-7-8 0,15 4 0,-9 0 0,13-3 0,-14 7 0,11-8 0,-12 8 0,8-3 0,-12 0 0,10 3 0,-10-3 0,16 0 0,-11 3 0,15-8 0,-15 8 0,10-7 0,-10 7 0,2-7 0,-4 7 0,0-8 0,1 8 0,-1-3 0,-4 0 0,3 3 0,1-7 0,2 7 0,2-4 0,-4 5 0,0-4 0,0 3 0,-3-7 0,2 7 0,-3-7 0,4 7 0,0-8 0,1 8 0,-1-7 0,0 7 0,0-3 0,-4 0 0,8 3 0,-7-4 0,7 1 0,-4-1 0,5 0 0,-4 1 0,3-4 0,-4 5 0,5-9 0,-4 11 0,3-7 0,-4 7 0,1-8 0,-1 8 0,0-3 0,0 4 0,0-4 0,1 3 0,-5-7 0,3 7 0,-3-3 0,0-1 0,3 4 0,-2-3 0,-1 0 0,3 3 0,-3-3 0,0 0 0,3 3 0,-3-3 0,5-1 0,-1 4 0,0-7 0,0 7 0,0-7 0,-3 7 0,-2-3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8:09:1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28 24575,'64'-2'0,"0"0"0,31 1 0,-70-3 0,-15 4 0,-1 0 0,8 0 0,-5 0 0,30 0 0,-27 0 0,43 0 0,-42 0 0,42-4 0,-43 3 0,27-7 0,-30 7 0,13-4 0,-14 5 0,15 0 0,-15 0 0,15 0 0,-15 0 0,11 0 0,-12 0 0,7 0 0,-7 0 0,4 0 0,-5 0 0,0 0 0,13 0 0,-10 0 0,22 0 0,-22 5 0,18-4 0,-19 3 0,11-4 0,-12 4 0,-1 1 0,-9 4 0,-1 0 0,-28 17 0,18-13 0,-35 25 0,32-30 0,-32 29 0,31-28 0,-36 33 0,37-33 0,-37 32 0,41-31 0,-44 23 0,38-21 0,-44 13 0,40-13 0,-43 17 0,47-21 0,-43 21 0,44-22 0,-36 19 0,37-15 0,-41 15 0,44-15 0,-39 15 0,41-19 0,-30 17 0,27-21 0,-23 22 0,23-22 0,-18 17 0,19-18 0,-19 11 0,21-8 0,-16 4 0,19-4 0,-12 3 0,12-2 0,-2-5 0,8-3 0,4-7 0,1-9 0,4 11 0,5-26 0,-8 24 0,10-34 0,-14 30 0,11-26 0,-12 27 0,11-22 0,-10 21 0,6-17 0,-8 19 0,4-15 0,-3 14 0,3-9 0,-4 10 0,0-2 0,4 8 0,-3-4 0,4 4 0,-5-4 0,4 0 0,-3-1 0,3 1 0,-4 0 0,0-1 0,4 5 0,-3-7 0,7 9 0,-7-13 0,3 10 0,-4-8 0,4 9 0,-3-3 0,3 3 0,-4-5 0,0 1 0,4-5 0,-3 4 0,4-3 0,-5 7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8:09:15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24575,'0'9'0,"0"1"0,0-1 0,0 0 0,0 0 0,0 5 0,0-4 0,4 15 0,1-12 0,4 16 0,-4-17 0,7 9 0,-6-11 0,12 12 0,-8-11 0,16 15 0,-18-15 0,33 19 0,-31-22 0,36 20 0,-33-24 0,34 16 0,-33-18 0,36 14 0,-32-13 0,34 13 0,-34-14 0,24 6 0,-30-8 0,18 0 0,-19 4 0,19-3 0,-18 3 0,10-4 0,-13 0 0,-4 4 0,3-3 0,1 8 0,2-8 0,6 3 0,-11 0 0,11-3 0,-11 3 0,7 0 0,-4-3 0,-4 7 0,4-7 0,-8 7 0,7 2 0,-3-4 0,4 10 0,0-10 0,13 20 0,-10-14 0,18 14 0,-23-16 0,18 7 0,-18-10 0,14 9 0,-15-10 0,7 3 0,-12 0 0,7-4 0,-3 0 0,4 7 0,-4-6 0,3 8 0,-6-5 0,10 8 0,-6-10 0,15 26 0,-13-24 0,8 21 0,-15-20 0,7 12 0,-3-15 0,5 22 0,-5-21 0,3 30 0,-7-25 0,11 33 0,-10-32 0,10 28 0,-11-29 0,8 8 0,-8-12 0,3 0 0,-4 1 0,4-5 0,-3-5 0,7-5 0,-3-5 0,13-12 0,-7 14 0,14-21 0,-13 26 0,13-22 0,-13 22 0,17-18 0,-16 19 0,16-10 0,-17 7 0,17-5 0,-17 5 0,26-3 0,-24 7 0,28-3 0,-29 4 0,29 0 0,-25 0 0,22 0 0,-22 0 0,12-5 0,-17 4 0,21-7 0,-19 7 0,28-7 0,-29 7 0,33-3 0,-32 4 0,24-5 0,-27 4 0,11-11 0,-12 10 0,3-11 0,-3 12 0,3-3 0,-3 4 0,8-4 0,-8 3 0,11-7 0,-9 7 0,1-8 0,7 0 0,1-10 0,3 8 0,10-10 0,-21 19 0,16-10 0,-18 7 0,15-5 0,-19 1 0,22-9 0,-21 11 0,34-22 0,-32 21 0,31-18 0,-37 15 0,25-6 0,-26 6 0,30-10 0,-28 9 0,36-18 0,-36 18 0,32-18 0,-29 18 0,18-9 0,-20 10 0,10-6 0,-10 6 0,8-6 0,-5 6 0,0-6 0,0 10 0,0-9 0,-3 10 0,2-4 0,-7 2 0,3 3 0,0 0 0,-3-4 0,3 4 0,0-8 0,1 2 0,5-6 0,-5 6 0,3-6 0,-7 6 0,7-2 0,-7 3 0,3-7 0,-4 5 0,4-22 0,-3 21 0,3-22 0,-4 24 0,0-15 0,0 15 0,0-15 0,0 14 0,-4-18 0,3 18 0,-3-14 0,4 16 0,-4-8 0,-1 12 0,-13-15 0,7 18 0,-15-18 0,14 19 0,-5-6 0,7 8 0,5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8:09:1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24575,'0'13'0,"0"-3"0,0 4 0,0-5 0,0 0 0,0 0 0,0 0 0,-4 9 0,3-7 0,-8 15 0,8-15 0,-3 15 0,4-15 0,-4 10 0,3-10 0,-3 14 0,0-17 0,3 21 0,-4-22 0,5 19 0,-4-15 0,3 15 0,-3-15 0,4 14 0,0-13 0,0 5 0,0-8 0,0 5 0,0-4 0,0 11 0,0-9 0,0 13 0,0-14 0,0 11 0,0-12 0,4 12 0,-3-11 0,3 10 0,0-14 0,-3 13 0,3-13 0,1 11 0,-4-5 0,3-3 0,0-1 0,-3 4 0,3-7 0,0 15 0,1-9 0,0 13 0,3-14 0,-2 11 0,-1-12 0,7 16 0,-6-18 0,7 21 0,-3-22 0,-5 10 0,-1-8 0,0 5 0,-3-4 0,11 11 0,-10-9 0,11 9 0,-12-11 0,7 0 0,-7-2 0,3-3 0,0 0 0,-3 3 0,7-3 0,-7 5 0,11 3 0,-5-3 0,14 8 0,-14-8 0,10-1 0,-16-1 0,3-3 0,0 0 0,1 4 0,0-4 0,16 16 0,-17-8 0,28 16 0,-23-18 0,16 11 0,-15-16 0,0 6 0,-2-7 0,-7 5 0,7-5 0,-7 3 0,15-3 0,-8 8 0,5-6 0,-9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1T08:09:20.1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487 100 24575,'0'9'0,"0"1"0,0-1 0,0 0 0,0 0 0,0 0 0,0 1 0,0 7 0,0-6 0,0 15 0,0-15 0,8 15 0,-6-15 0,10 19 0,-11-18 0,8 10 0,-8-13 0,3 0 0,0 0 0,-3 0 0,3 5 0,0-8 0,-3 14 0,7-17 0,-7 18 0,7-19 0,-7 14 0,3-10 0,1 4 0,-4-2 0,3-3 0,-4 4 0,4-4 0,-3 3 0,-5-7 0,-3 4 0,-27-1 0,20 1 0,-41 4 0,39 0 0,-43 0 0,44-3 0,-45-2 0,45-4 0,-40 0 0,40 4 0,-31-3 0,32 3 0,-20-4 0,23 0 0,-19 0 0,17 0 0,-9 0 0,13 0 0,0 0 0,-1 0 0,1 0 0,0 0 0,4-4 0,0-1 0,9-1 0,6-10 0,-4 8 0,14-17 0,-13 17 0,19-17 0,-15 18 0,15-19 0,-19 15 0,18-11 0,-22 12 0,17-12 0,-14 15 0,12-18 0,-12 18 0,18-24 0,-15 19 0,24-22 0,-20 21 0,16-17 0,-17 23 0,9-18 0,-15 18 0,11-15 0,-11 12 0,15-12 0,-9 11 0,5-7 0,-12 9 0,3 3 0,-7-2 0,7 3 0,-2 0 0,-1-4 0,3 8 0,-3-7 0,4 7 0,-4-7 0,4 7 0,-8-8 0,7 8 0,-7-7 0,3 7 0,-4-3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22BB4-91B4-8C49-87FB-C3AFE6D74392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FC402-18C0-0641-9AC9-347169351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9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FC402-18C0-0641-9AC9-3471693516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18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FC402-18C0-0641-9AC9-3471693516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6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FC402-18C0-0641-9AC9-3471693516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6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4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5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2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5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25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1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3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0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1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F8A38-53D5-2C44-A9CB-4A55FD5A146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AD463-51F9-F04D-ADAF-74AF9BF7E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8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5.xml"/><Relationship Id="rId18" Type="http://schemas.openxmlformats.org/officeDocument/2006/relationships/image" Target="../media/image21.png"/><Relationship Id="rId3" Type="http://schemas.openxmlformats.org/officeDocument/2006/relationships/image" Target="../media/image21.tiff"/><Relationship Id="rId7" Type="http://schemas.openxmlformats.org/officeDocument/2006/relationships/customXml" Target="../ink/ink2.xml"/><Relationship Id="rId12" Type="http://schemas.openxmlformats.org/officeDocument/2006/relationships/image" Target="../media/image18.png"/><Relationship Id="rId17" Type="http://schemas.openxmlformats.org/officeDocument/2006/relationships/customXml" Target="../ink/ink7.xml"/><Relationship Id="rId2" Type="http://schemas.openxmlformats.org/officeDocument/2006/relationships/image" Target="../media/image19.tiff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7.png"/><Relationship Id="rId19" Type="http://schemas.openxmlformats.org/officeDocument/2006/relationships/customXml" Target="../ink/ink8.xml"/><Relationship Id="rId4" Type="http://schemas.openxmlformats.org/officeDocument/2006/relationships/image" Target="../media/image20.tiff"/><Relationship Id="rId9" Type="http://schemas.openxmlformats.org/officeDocument/2006/relationships/customXml" Target="../ink/ink3.xml"/><Relationship Id="rId1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6.tiff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blog/how-to-generat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4791-9972-3449-831B-78F299EAD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5" y="1807909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American Typewriter" panose="02090604020004020304" pitchFamily="18" charset="77"/>
              </a:rPr>
              <a:t>Entropy </a:t>
            </a:r>
            <a:br>
              <a:rPr lang="en-US" sz="6000" dirty="0">
                <a:latin typeface="American Typewriter" panose="02090604020004020304" pitchFamily="18" charset="77"/>
              </a:rPr>
            </a:br>
            <a:r>
              <a:rPr lang="en-US" sz="6000" dirty="0">
                <a:latin typeface="American Typewriter" panose="02090604020004020304" pitchFamily="18" charset="77"/>
              </a:rPr>
              <a:t>Information</a:t>
            </a:r>
            <a:br>
              <a:rPr lang="en-US" sz="6000" dirty="0">
                <a:latin typeface="American Typewriter" panose="02090604020004020304" pitchFamily="18" charset="77"/>
              </a:rPr>
            </a:br>
            <a:r>
              <a:rPr lang="en-US" sz="6000" dirty="0">
                <a:latin typeface="American Typewriter" panose="02090604020004020304" pitchFamily="18" charset="77"/>
              </a:rPr>
              <a:t>Compression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D632F-D6EB-7145-8946-178060274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4559394"/>
            <a:ext cx="6831673" cy="1086237"/>
          </a:xfrm>
        </p:spPr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Alex </a:t>
            </a:r>
            <a:r>
              <a:rPr lang="en-US" dirty="0" err="1">
                <a:latin typeface="Constantia" panose="02030602050306030303" pitchFamily="18" charset="0"/>
              </a:rPr>
              <a:t>Dimakis</a:t>
            </a:r>
            <a:br>
              <a:rPr lang="en-US" dirty="0">
                <a:latin typeface="Constantia" panose="02030602050306030303" pitchFamily="18" charset="0"/>
              </a:rPr>
            </a:br>
            <a:r>
              <a:rPr lang="en-US" dirty="0">
                <a:latin typeface="Constantia" panose="02030602050306030303" pitchFamily="18" charset="0"/>
              </a:rPr>
              <a:t>UT Austin</a:t>
            </a:r>
          </a:p>
        </p:txBody>
      </p:sp>
    </p:spTree>
    <p:extLst>
      <p:ext uri="{BB962C8B-B14F-4D97-AF65-F5344CB8AC3E}">
        <p14:creationId xmlns:p14="http://schemas.microsoft.com/office/powerpoint/2010/main" val="2366609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5E32-AE83-0445-9669-FE432996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0"/>
            <a:ext cx="9601200" cy="1485900"/>
          </a:xfrm>
        </p:spPr>
        <p:txBody>
          <a:bodyPr/>
          <a:lstStyle/>
          <a:p>
            <a:r>
              <a:rPr lang="en-US" dirty="0"/>
              <a:t>Intuitive understanding of the compression theorem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6501-9F7B-3141-B567-E559827A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7" y="1778000"/>
            <a:ext cx="106426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Fact 1: To describe one object in a list of L  things, I need Log L bits</a:t>
            </a:r>
          </a:p>
          <a:p>
            <a:r>
              <a:rPr lang="en-US" sz="2400" dirty="0"/>
              <a:t>Fact 2: When compressing random sequences, there are only a few sequences you need to represent. Only those will appear with very high probability.  We call them typical sequences. </a:t>
            </a:r>
          </a:p>
          <a:p>
            <a:r>
              <a:rPr lang="en-US" sz="2400" dirty="0"/>
              <a:t>We only need Log ( number of typical sequences) bits to compress and succeed with high probability.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365A0-9F22-2F48-9623-E0F4B44F15DE}"/>
              </a:ext>
            </a:extLst>
          </p:cNvPr>
          <p:cNvSpPr txBox="1">
            <a:spLocks/>
          </p:cNvSpPr>
          <p:nvPr/>
        </p:nvSpPr>
        <p:spPr>
          <a:xfrm>
            <a:off x="812800" y="6400800"/>
            <a:ext cx="9144000" cy="67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Cover and Thomas ‘Elements of Information Theory’ for details</a:t>
            </a:r>
          </a:p>
        </p:txBody>
      </p:sp>
    </p:spTree>
    <p:extLst>
      <p:ext uri="{BB962C8B-B14F-4D97-AF65-F5344CB8AC3E}">
        <p14:creationId xmlns:p14="http://schemas.microsoft.com/office/powerpoint/2010/main" val="416424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5E32-AE83-0445-9669-FE432996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0"/>
            <a:ext cx="9601200" cy="1485900"/>
          </a:xfrm>
        </p:spPr>
        <p:txBody>
          <a:bodyPr/>
          <a:lstStyle/>
          <a:p>
            <a:r>
              <a:rPr lang="en-US" dirty="0"/>
              <a:t>Intuitive understanding of the compression theorem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6501-9F7B-3141-B567-E559827A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7" y="1778000"/>
            <a:ext cx="106426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When I flip a coin 100 times with p=0.10 I expect to see about 10 heads. </a:t>
            </a:r>
          </a:p>
          <a:p>
            <a:r>
              <a:rPr lang="en-US" sz="2400" dirty="0"/>
              <a:t>Alan and Claude will only worry about representing those sequences with exactly 10 heads. If it rains fewer or more than 10 times in 100 days they will declare failure. </a:t>
            </a:r>
          </a:p>
          <a:p>
            <a:r>
              <a:rPr lang="en-US" sz="2400" dirty="0"/>
              <a:t>How many ways are there to place 10 sunny days in 100 positions?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5902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5E32-AE83-0445-9669-FE432996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0"/>
            <a:ext cx="9601200" cy="1485900"/>
          </a:xfrm>
        </p:spPr>
        <p:txBody>
          <a:bodyPr/>
          <a:lstStyle/>
          <a:p>
            <a:r>
              <a:rPr lang="en-US" dirty="0"/>
              <a:t>Intuitive understanding of the compression theorem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6501-9F7B-3141-B567-E559827A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7" y="1778000"/>
            <a:ext cx="106426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When I flip a coin 100 times with p=0.10 I expect to see about 10 heads. </a:t>
            </a:r>
          </a:p>
          <a:p>
            <a:r>
              <a:rPr lang="en-US" sz="2400" dirty="0"/>
              <a:t>Alan and Claude will only worry about representing those sequences with exactly 10 heads. If it rains fewer or more than 10 times in 100 days they will declare failure. </a:t>
            </a:r>
          </a:p>
          <a:p>
            <a:r>
              <a:rPr lang="en-US" sz="2400" dirty="0"/>
              <a:t>How many ways are there to place 10 sunny days in 100 positions?</a:t>
            </a:r>
          </a:p>
          <a:p>
            <a:r>
              <a:rPr lang="en-US" sz="2400" dirty="0"/>
              <a:t>How about placing 90 sunny days in 100 positions?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173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5E32-AE83-0445-9669-FE432996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0"/>
            <a:ext cx="9601200" cy="1485900"/>
          </a:xfrm>
        </p:spPr>
        <p:txBody>
          <a:bodyPr/>
          <a:lstStyle/>
          <a:p>
            <a:r>
              <a:rPr lang="en-US" dirty="0"/>
              <a:t>Intuitive understanding of the compression theorem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6501-9F7B-3141-B567-E559827A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7" y="1778000"/>
            <a:ext cx="106426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When I flip a coin 100 times with p=0.10 I expect to see about 10 heads. </a:t>
            </a:r>
          </a:p>
          <a:p>
            <a:r>
              <a:rPr lang="en-US" sz="2400" dirty="0"/>
              <a:t>Alan and Claude will only worry about representing those sequences with exactly 10 heads. If it rains fewer or more than 10 times in 100 days they will declare failure. </a:t>
            </a:r>
          </a:p>
          <a:p>
            <a:r>
              <a:rPr lang="en-US" sz="2400" dirty="0"/>
              <a:t>How many ways are there to place 10 sunny days in 100 positions?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5FBCF-6A6C-834D-A80C-627B2673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85" y="4123266"/>
            <a:ext cx="21717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2BE57-8614-9A4D-8B67-EBCD63CDF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67" y="5511800"/>
            <a:ext cx="57658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EE33CB-5E95-794B-B5F8-020ED0CFB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226" y="4440766"/>
            <a:ext cx="32258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10CE38-C398-524D-98FA-AC29C82A0C6F}"/>
              </a:ext>
            </a:extLst>
          </p:cNvPr>
          <p:cNvCxnSpPr>
            <a:cxnSpLocks/>
          </p:cNvCxnSpPr>
          <p:nvPr/>
        </p:nvCxnSpPr>
        <p:spPr>
          <a:xfrm>
            <a:off x="4080933" y="4675716"/>
            <a:ext cx="2015067" cy="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34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5E32-AE83-0445-9669-FE432996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0"/>
            <a:ext cx="9601200" cy="1485900"/>
          </a:xfrm>
        </p:spPr>
        <p:txBody>
          <a:bodyPr/>
          <a:lstStyle/>
          <a:p>
            <a:r>
              <a:rPr lang="en-US" dirty="0"/>
              <a:t>Intuitive understanding of the compression theorem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6501-9F7B-3141-B567-E559827A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7" y="1778000"/>
            <a:ext cx="106426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Fact 1: To describe one object in a list of L  things, I need Log L bits</a:t>
            </a:r>
          </a:p>
          <a:p>
            <a:r>
              <a:rPr lang="en-US" sz="2400" dirty="0"/>
              <a:t>Fact 2: When compressing random sequences, there are only a few sequences you need to represent. Only those will appear with very high probability.  We call them typical sequences. </a:t>
            </a:r>
          </a:p>
          <a:p>
            <a:r>
              <a:rPr lang="en-US" sz="2400" dirty="0"/>
              <a:t>We only need Log ( number of typical sequences) bits to compress and succeed with high probability. </a:t>
            </a:r>
          </a:p>
          <a:p>
            <a:r>
              <a:rPr lang="en-US" sz="2400" dirty="0"/>
              <a:t>Entropy of any random variable is essentially equal to the logarithm of the number of typical sequences. (Asymptotic Equipartition Property).</a:t>
            </a:r>
          </a:p>
          <a:p>
            <a:r>
              <a:rPr lang="en-US" sz="2400" dirty="0"/>
              <a:t> This is essentially the Law of Large numbers.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365A0-9F22-2F48-9623-E0F4B44F15DE}"/>
              </a:ext>
            </a:extLst>
          </p:cNvPr>
          <p:cNvSpPr txBox="1">
            <a:spLocks/>
          </p:cNvSpPr>
          <p:nvPr/>
        </p:nvSpPr>
        <p:spPr>
          <a:xfrm>
            <a:off x="812800" y="6400800"/>
            <a:ext cx="9144000" cy="67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Cover and Thomas ‘Elements of Information Theory’ for details</a:t>
            </a:r>
          </a:p>
        </p:txBody>
      </p:sp>
    </p:spTree>
    <p:extLst>
      <p:ext uri="{BB962C8B-B14F-4D97-AF65-F5344CB8AC3E}">
        <p14:creationId xmlns:p14="http://schemas.microsoft.com/office/powerpoint/2010/main" val="3371246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B5CD-134B-C16E-9737-AD7B2732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-208123"/>
            <a:ext cx="10515600" cy="1325563"/>
          </a:xfrm>
        </p:spPr>
        <p:txBody>
          <a:bodyPr/>
          <a:lstStyle/>
          <a:p>
            <a:r>
              <a:rPr lang="en-US" dirty="0"/>
              <a:t>Horse race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9ACBA-824A-756D-FF5C-18F66EDE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29" y="1681544"/>
            <a:ext cx="6278715" cy="4721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254BC6-C0AF-A91A-E8AF-E1DA98DCFFED}"/>
              </a:ext>
            </a:extLst>
          </p:cNvPr>
          <p:cNvSpPr txBox="1"/>
          <p:nvPr/>
        </p:nvSpPr>
        <p:spPr>
          <a:xfrm>
            <a:off x="512229" y="1341120"/>
            <a:ext cx="163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name.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1DE20E-7655-27B3-B6C4-346844456555}"/>
              </a:ext>
            </a:extLst>
          </p:cNvPr>
          <p:cNvSpPr txBox="1"/>
          <p:nvPr/>
        </p:nvSpPr>
        <p:spPr>
          <a:xfrm>
            <a:off x="2145792" y="1323752"/>
            <a:ext cx="163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C0E4B-D0FA-D6DE-00CE-916BCC7349E7}"/>
              </a:ext>
            </a:extLst>
          </p:cNvPr>
          <p:cNvSpPr txBox="1"/>
          <p:nvPr/>
        </p:nvSpPr>
        <p:spPr>
          <a:xfrm>
            <a:off x="3505200" y="1317982"/>
            <a:ext cx="163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F2BB19-86BF-8F83-28FA-8191782CF579}"/>
              </a:ext>
            </a:extLst>
          </p:cNvPr>
          <p:cNvSpPr/>
          <p:nvPr/>
        </p:nvSpPr>
        <p:spPr>
          <a:xfrm>
            <a:off x="3413760" y="926592"/>
            <a:ext cx="4328160" cy="5779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B5CD-134B-C16E-9737-AD7B2732F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-208123"/>
            <a:ext cx="10515600" cy="1325563"/>
          </a:xfrm>
        </p:spPr>
        <p:txBody>
          <a:bodyPr/>
          <a:lstStyle/>
          <a:p>
            <a:r>
              <a:rPr lang="en-US" dirty="0"/>
              <a:t>Horse race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99ACBA-824A-756D-FF5C-18F66EDE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29" y="1681544"/>
            <a:ext cx="6278715" cy="4721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254BC6-C0AF-A91A-E8AF-E1DA98DCFFED}"/>
              </a:ext>
            </a:extLst>
          </p:cNvPr>
          <p:cNvSpPr txBox="1"/>
          <p:nvPr/>
        </p:nvSpPr>
        <p:spPr>
          <a:xfrm>
            <a:off x="512229" y="1341120"/>
            <a:ext cx="163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Horse name.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1DE20E-7655-27B3-B6C4-346844456555}"/>
              </a:ext>
            </a:extLst>
          </p:cNvPr>
          <p:cNvSpPr txBox="1"/>
          <p:nvPr/>
        </p:nvSpPr>
        <p:spPr>
          <a:xfrm>
            <a:off x="2145792" y="1323752"/>
            <a:ext cx="163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C0E4B-D0FA-D6DE-00CE-916BCC7349E7}"/>
              </a:ext>
            </a:extLst>
          </p:cNvPr>
          <p:cNvSpPr txBox="1"/>
          <p:nvPr/>
        </p:nvSpPr>
        <p:spPr>
          <a:xfrm>
            <a:off x="3505200" y="1317982"/>
            <a:ext cx="1633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code</a:t>
            </a:r>
          </a:p>
        </p:txBody>
      </p:sp>
    </p:spTree>
    <p:extLst>
      <p:ext uri="{BB962C8B-B14F-4D97-AF65-F5344CB8AC3E}">
        <p14:creationId xmlns:p14="http://schemas.microsoft.com/office/powerpoint/2010/main" val="210632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5F19B-FBE7-4A4F-BAFA-8D6A5C7F1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8" y="51767"/>
            <a:ext cx="10515600" cy="1325563"/>
          </a:xfrm>
        </p:spPr>
        <p:txBody>
          <a:bodyPr/>
          <a:lstStyle/>
          <a:p>
            <a:r>
              <a:rPr lang="en-US" dirty="0"/>
              <a:t>More details: Entropy and Information theory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C413-ECA6-054F-9E82-77D74394E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compute entropy from distributions and datasets. </a:t>
            </a:r>
          </a:p>
          <a:p>
            <a:r>
              <a:rPr lang="en-US" dirty="0"/>
              <a:t>What is KL Divergence and Cross Entropy</a:t>
            </a:r>
          </a:p>
          <a:p>
            <a:r>
              <a:rPr lang="en-US" dirty="0"/>
              <a:t>Link between Cross Entropy, KL Divergence and Entropy</a:t>
            </a:r>
          </a:p>
        </p:txBody>
      </p:sp>
    </p:spTree>
    <p:extLst>
      <p:ext uri="{BB962C8B-B14F-4D97-AF65-F5344CB8AC3E}">
        <p14:creationId xmlns:p14="http://schemas.microsoft.com/office/powerpoint/2010/main" val="74181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21" y="-194968"/>
            <a:ext cx="10515600" cy="1325563"/>
          </a:xfrm>
        </p:spPr>
        <p:txBody>
          <a:bodyPr/>
          <a:lstStyle/>
          <a:p>
            <a:r>
              <a:rPr lang="en-US" dirty="0"/>
              <a:t>Entropy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A27DF-D551-2941-98C0-269916052124}"/>
              </a:ext>
            </a:extLst>
          </p:cNvPr>
          <p:cNvSpPr/>
          <p:nvPr/>
        </p:nvSpPr>
        <p:spPr>
          <a:xfrm>
            <a:off x="167821" y="1354362"/>
            <a:ext cx="2873829" cy="103187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1031876"/>
                      <a:gd name="connsiteX1" fmla="*/ 632242 w 2873829"/>
                      <a:gd name="connsiteY1" fmla="*/ 0 h 1031876"/>
                      <a:gd name="connsiteX2" fmla="*/ 1264485 w 2873829"/>
                      <a:gd name="connsiteY2" fmla="*/ 0 h 1031876"/>
                      <a:gd name="connsiteX3" fmla="*/ 1753036 w 2873829"/>
                      <a:gd name="connsiteY3" fmla="*/ 0 h 1031876"/>
                      <a:gd name="connsiteX4" fmla="*/ 2327801 w 2873829"/>
                      <a:gd name="connsiteY4" fmla="*/ 0 h 1031876"/>
                      <a:gd name="connsiteX5" fmla="*/ 2873829 w 2873829"/>
                      <a:gd name="connsiteY5" fmla="*/ 0 h 1031876"/>
                      <a:gd name="connsiteX6" fmla="*/ 2873829 w 2873829"/>
                      <a:gd name="connsiteY6" fmla="*/ 515938 h 1031876"/>
                      <a:gd name="connsiteX7" fmla="*/ 2873829 w 2873829"/>
                      <a:gd name="connsiteY7" fmla="*/ 1031876 h 1031876"/>
                      <a:gd name="connsiteX8" fmla="*/ 2299063 w 2873829"/>
                      <a:gd name="connsiteY8" fmla="*/ 1031876 h 1031876"/>
                      <a:gd name="connsiteX9" fmla="*/ 1781774 w 2873829"/>
                      <a:gd name="connsiteY9" fmla="*/ 1031876 h 1031876"/>
                      <a:gd name="connsiteX10" fmla="*/ 1207008 w 2873829"/>
                      <a:gd name="connsiteY10" fmla="*/ 1031876 h 1031876"/>
                      <a:gd name="connsiteX11" fmla="*/ 660981 w 2873829"/>
                      <a:gd name="connsiteY11" fmla="*/ 1031876 h 1031876"/>
                      <a:gd name="connsiteX12" fmla="*/ 0 w 2873829"/>
                      <a:gd name="connsiteY12" fmla="*/ 1031876 h 1031876"/>
                      <a:gd name="connsiteX13" fmla="*/ 0 w 2873829"/>
                      <a:gd name="connsiteY13" fmla="*/ 515938 h 1031876"/>
                      <a:gd name="connsiteX14" fmla="*/ 0 w 2873829"/>
                      <a:gd name="connsiteY14" fmla="*/ 0 h 1031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1031876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918221" y="178028"/>
                          <a:pt x="2851103" y="330336"/>
                          <a:pt x="2873829" y="515938"/>
                        </a:cubicBezTo>
                        <a:cubicBezTo>
                          <a:pt x="2896555" y="701540"/>
                          <a:pt x="2832401" y="789454"/>
                          <a:pt x="2873829" y="1031876"/>
                        </a:cubicBezTo>
                        <a:cubicBezTo>
                          <a:pt x="2651564" y="1037281"/>
                          <a:pt x="2568694" y="979832"/>
                          <a:pt x="2299063" y="1031876"/>
                        </a:cubicBezTo>
                        <a:cubicBezTo>
                          <a:pt x="2029432" y="1083920"/>
                          <a:pt x="1952824" y="993354"/>
                          <a:pt x="1781774" y="1031876"/>
                        </a:cubicBezTo>
                        <a:cubicBezTo>
                          <a:pt x="1610724" y="1070398"/>
                          <a:pt x="1431381" y="1008671"/>
                          <a:pt x="1207008" y="1031876"/>
                        </a:cubicBezTo>
                        <a:cubicBezTo>
                          <a:pt x="982635" y="1055081"/>
                          <a:pt x="816328" y="972270"/>
                          <a:pt x="660981" y="1031876"/>
                        </a:cubicBezTo>
                        <a:cubicBezTo>
                          <a:pt x="505634" y="1091482"/>
                          <a:pt x="257412" y="1029362"/>
                          <a:pt x="0" y="1031876"/>
                        </a:cubicBezTo>
                        <a:cubicBezTo>
                          <a:pt x="-27354" y="897617"/>
                          <a:pt x="46689" y="698085"/>
                          <a:pt x="0" y="515938"/>
                        </a:cubicBezTo>
                        <a:cubicBezTo>
                          <a:pt x="-46689" y="333791"/>
                          <a:pt x="18870" y="238365"/>
                          <a:pt x="0" y="0"/>
                        </a:cubicBezTo>
                        <a:close/>
                      </a:path>
                      <a:path w="2873829" h="1031876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889593" y="235260"/>
                          <a:pt x="2845238" y="345380"/>
                          <a:pt x="2873829" y="495300"/>
                        </a:cubicBezTo>
                        <a:cubicBezTo>
                          <a:pt x="2902420" y="645220"/>
                          <a:pt x="2872308" y="818251"/>
                          <a:pt x="2873829" y="1031876"/>
                        </a:cubicBezTo>
                        <a:cubicBezTo>
                          <a:pt x="2741806" y="1099581"/>
                          <a:pt x="2582467" y="974100"/>
                          <a:pt x="2299063" y="1031876"/>
                        </a:cubicBezTo>
                        <a:cubicBezTo>
                          <a:pt x="2015659" y="1089652"/>
                          <a:pt x="1954151" y="998846"/>
                          <a:pt x="1666821" y="1031876"/>
                        </a:cubicBezTo>
                        <a:cubicBezTo>
                          <a:pt x="1379491" y="1064906"/>
                          <a:pt x="1296946" y="1010864"/>
                          <a:pt x="1063317" y="1031876"/>
                        </a:cubicBezTo>
                        <a:cubicBezTo>
                          <a:pt x="829688" y="1052888"/>
                          <a:pt x="753714" y="997190"/>
                          <a:pt x="546028" y="1031876"/>
                        </a:cubicBezTo>
                        <a:cubicBezTo>
                          <a:pt x="338342" y="1066562"/>
                          <a:pt x="265177" y="1029880"/>
                          <a:pt x="0" y="1031876"/>
                        </a:cubicBezTo>
                        <a:cubicBezTo>
                          <a:pt x="-44927" y="895396"/>
                          <a:pt x="28786" y="650323"/>
                          <a:pt x="0" y="526257"/>
                        </a:cubicBezTo>
                        <a:cubicBezTo>
                          <a:pt x="-28786" y="402191"/>
                          <a:pt x="37395" y="26248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Entropy definition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DCE29A-2314-CA42-98E7-695469F8B41B}"/>
              </a:ext>
            </a:extLst>
          </p:cNvPr>
          <p:cNvSpPr/>
          <p:nvPr/>
        </p:nvSpPr>
        <p:spPr>
          <a:xfrm>
            <a:off x="5627913" y="2662351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Random Variable 1: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Fair Coin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2E598D-7325-A145-8EA0-34EB13F07914}"/>
              </a:ext>
            </a:extLst>
          </p:cNvPr>
          <p:cNvSpPr/>
          <p:nvPr/>
        </p:nvSpPr>
        <p:spPr>
          <a:xfrm>
            <a:off x="174171" y="2752497"/>
            <a:ext cx="2499634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499634"/>
                      <a:gd name="connsiteY0" fmla="*/ 0 h 766649"/>
                      <a:gd name="connsiteX1" fmla="*/ 549919 w 2499634"/>
                      <a:gd name="connsiteY1" fmla="*/ 0 h 766649"/>
                      <a:gd name="connsiteX2" fmla="*/ 1099839 w 2499634"/>
                      <a:gd name="connsiteY2" fmla="*/ 0 h 766649"/>
                      <a:gd name="connsiteX3" fmla="*/ 1524777 w 2499634"/>
                      <a:gd name="connsiteY3" fmla="*/ 0 h 766649"/>
                      <a:gd name="connsiteX4" fmla="*/ 2024704 w 2499634"/>
                      <a:gd name="connsiteY4" fmla="*/ 0 h 766649"/>
                      <a:gd name="connsiteX5" fmla="*/ 2499634 w 2499634"/>
                      <a:gd name="connsiteY5" fmla="*/ 0 h 766649"/>
                      <a:gd name="connsiteX6" fmla="*/ 2499634 w 2499634"/>
                      <a:gd name="connsiteY6" fmla="*/ 383325 h 766649"/>
                      <a:gd name="connsiteX7" fmla="*/ 2499634 w 2499634"/>
                      <a:gd name="connsiteY7" fmla="*/ 766649 h 766649"/>
                      <a:gd name="connsiteX8" fmla="*/ 1999707 w 2499634"/>
                      <a:gd name="connsiteY8" fmla="*/ 766649 h 766649"/>
                      <a:gd name="connsiteX9" fmla="*/ 1549773 w 2499634"/>
                      <a:gd name="connsiteY9" fmla="*/ 766649 h 766649"/>
                      <a:gd name="connsiteX10" fmla="*/ 1049846 w 2499634"/>
                      <a:gd name="connsiteY10" fmla="*/ 766649 h 766649"/>
                      <a:gd name="connsiteX11" fmla="*/ 574916 w 2499634"/>
                      <a:gd name="connsiteY11" fmla="*/ 766649 h 766649"/>
                      <a:gd name="connsiteX12" fmla="*/ 0 w 2499634"/>
                      <a:gd name="connsiteY12" fmla="*/ 766649 h 766649"/>
                      <a:gd name="connsiteX13" fmla="*/ 0 w 2499634"/>
                      <a:gd name="connsiteY13" fmla="*/ 383325 h 766649"/>
                      <a:gd name="connsiteX14" fmla="*/ 0 w 2499634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99634" h="766649" fill="none" extrusionOk="0">
                        <a:moveTo>
                          <a:pt x="0" y="0"/>
                        </a:moveTo>
                        <a:cubicBezTo>
                          <a:pt x="173335" y="-5050"/>
                          <a:pt x="375409" y="18346"/>
                          <a:pt x="549919" y="0"/>
                        </a:cubicBezTo>
                        <a:cubicBezTo>
                          <a:pt x="724429" y="-18346"/>
                          <a:pt x="882762" y="25441"/>
                          <a:pt x="1099839" y="0"/>
                        </a:cubicBezTo>
                        <a:cubicBezTo>
                          <a:pt x="1316916" y="-25441"/>
                          <a:pt x="1332858" y="43638"/>
                          <a:pt x="1524777" y="0"/>
                        </a:cubicBezTo>
                        <a:cubicBezTo>
                          <a:pt x="1716696" y="-43638"/>
                          <a:pt x="1903712" y="3827"/>
                          <a:pt x="2024704" y="0"/>
                        </a:cubicBezTo>
                        <a:cubicBezTo>
                          <a:pt x="2145696" y="-3827"/>
                          <a:pt x="2332051" y="27961"/>
                          <a:pt x="2499634" y="0"/>
                        </a:cubicBezTo>
                        <a:cubicBezTo>
                          <a:pt x="2508743" y="154338"/>
                          <a:pt x="2461163" y="203913"/>
                          <a:pt x="2499634" y="383325"/>
                        </a:cubicBezTo>
                        <a:cubicBezTo>
                          <a:pt x="2538105" y="562737"/>
                          <a:pt x="2456786" y="595664"/>
                          <a:pt x="2499634" y="766649"/>
                        </a:cubicBezTo>
                        <a:cubicBezTo>
                          <a:pt x="2310489" y="801647"/>
                          <a:pt x="2111238" y="734845"/>
                          <a:pt x="1999707" y="766649"/>
                        </a:cubicBezTo>
                        <a:cubicBezTo>
                          <a:pt x="1888176" y="798453"/>
                          <a:pt x="1717929" y="721732"/>
                          <a:pt x="1549773" y="766649"/>
                        </a:cubicBezTo>
                        <a:cubicBezTo>
                          <a:pt x="1381617" y="811566"/>
                          <a:pt x="1151290" y="747678"/>
                          <a:pt x="1049846" y="766649"/>
                        </a:cubicBezTo>
                        <a:cubicBezTo>
                          <a:pt x="948402" y="785620"/>
                          <a:pt x="747766" y="755901"/>
                          <a:pt x="574916" y="766649"/>
                        </a:cubicBezTo>
                        <a:cubicBezTo>
                          <a:pt x="402066" y="777397"/>
                          <a:pt x="285350" y="715073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499634" h="766649" stroke="0" extrusionOk="0">
                        <a:moveTo>
                          <a:pt x="0" y="0"/>
                        </a:moveTo>
                        <a:cubicBezTo>
                          <a:pt x="165838" y="-8930"/>
                          <a:pt x="364433" y="6595"/>
                          <a:pt x="499927" y="0"/>
                        </a:cubicBezTo>
                        <a:cubicBezTo>
                          <a:pt x="635421" y="-6595"/>
                          <a:pt x="882904" y="8529"/>
                          <a:pt x="1024850" y="0"/>
                        </a:cubicBezTo>
                        <a:cubicBezTo>
                          <a:pt x="1166796" y="-8529"/>
                          <a:pt x="1390329" y="29784"/>
                          <a:pt x="1499780" y="0"/>
                        </a:cubicBezTo>
                        <a:cubicBezTo>
                          <a:pt x="1609231" y="-29784"/>
                          <a:pt x="1907328" y="8416"/>
                          <a:pt x="2049700" y="0"/>
                        </a:cubicBezTo>
                        <a:cubicBezTo>
                          <a:pt x="2192072" y="-8416"/>
                          <a:pt x="2333770" y="20232"/>
                          <a:pt x="2499634" y="0"/>
                        </a:cubicBezTo>
                        <a:cubicBezTo>
                          <a:pt x="2534240" y="89875"/>
                          <a:pt x="2459532" y="274957"/>
                          <a:pt x="2499634" y="367992"/>
                        </a:cubicBezTo>
                        <a:cubicBezTo>
                          <a:pt x="2539736" y="461027"/>
                          <a:pt x="2453981" y="588529"/>
                          <a:pt x="2499634" y="766649"/>
                        </a:cubicBezTo>
                        <a:cubicBezTo>
                          <a:pt x="2341580" y="805101"/>
                          <a:pt x="2230322" y="724850"/>
                          <a:pt x="1999707" y="766649"/>
                        </a:cubicBezTo>
                        <a:cubicBezTo>
                          <a:pt x="1769092" y="808448"/>
                          <a:pt x="1718403" y="710811"/>
                          <a:pt x="1449788" y="766649"/>
                        </a:cubicBezTo>
                        <a:cubicBezTo>
                          <a:pt x="1181173" y="822487"/>
                          <a:pt x="1144713" y="730468"/>
                          <a:pt x="924865" y="766649"/>
                        </a:cubicBezTo>
                        <a:cubicBezTo>
                          <a:pt x="705017" y="802830"/>
                          <a:pt x="592882" y="752186"/>
                          <a:pt x="474930" y="766649"/>
                        </a:cubicBezTo>
                        <a:cubicBezTo>
                          <a:pt x="356979" y="781112"/>
                          <a:pt x="220393" y="717161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Example: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3EEBAC-6644-684A-BEFF-B16FDE2DD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850" y="715336"/>
            <a:ext cx="2286000" cy="2044700"/>
          </a:xfrm>
          <a:prstGeom prst="rect">
            <a:avLst/>
          </a:prstGeom>
          <a:effectLst>
            <a:outerShdw blurRad="250676" dist="223837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D83B6D0-5BF6-EE48-B038-DFE327A8216F}"/>
              </a:ext>
            </a:extLst>
          </p:cNvPr>
          <p:cNvGrpSpPr/>
          <p:nvPr/>
        </p:nvGrpSpPr>
        <p:grpSpPr>
          <a:xfrm>
            <a:off x="3463469" y="1233427"/>
            <a:ext cx="3646715" cy="1141589"/>
            <a:chOff x="8632371" y="3519146"/>
            <a:chExt cx="3385458" cy="9526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6BABA8-101B-2047-8DBA-B501EC738F05}"/>
                </a:ext>
              </a:extLst>
            </p:cNvPr>
            <p:cNvSpPr/>
            <p:nvPr/>
          </p:nvSpPr>
          <p:spPr>
            <a:xfrm>
              <a:off x="8632371" y="3519146"/>
              <a:ext cx="3385458" cy="9526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sd="2448976505">
                    <a:custGeom>
                      <a:avLst/>
                      <a:gdLst>
                        <a:gd name="connsiteX0" fmla="*/ 0 w 3646715"/>
                        <a:gd name="connsiteY0" fmla="*/ 0 h 1141589"/>
                        <a:gd name="connsiteX1" fmla="*/ 557426 w 3646715"/>
                        <a:gd name="connsiteY1" fmla="*/ 0 h 1141589"/>
                        <a:gd name="connsiteX2" fmla="*/ 1078386 w 3646715"/>
                        <a:gd name="connsiteY2" fmla="*/ 0 h 1141589"/>
                        <a:gd name="connsiteX3" fmla="*/ 1599345 w 3646715"/>
                        <a:gd name="connsiteY3" fmla="*/ 0 h 1141589"/>
                        <a:gd name="connsiteX4" fmla="*/ 2193239 w 3646715"/>
                        <a:gd name="connsiteY4" fmla="*/ 0 h 1141589"/>
                        <a:gd name="connsiteX5" fmla="*/ 2787132 w 3646715"/>
                        <a:gd name="connsiteY5" fmla="*/ 0 h 1141589"/>
                        <a:gd name="connsiteX6" fmla="*/ 3646715 w 3646715"/>
                        <a:gd name="connsiteY6" fmla="*/ 0 h 1141589"/>
                        <a:gd name="connsiteX7" fmla="*/ 3646715 w 3646715"/>
                        <a:gd name="connsiteY7" fmla="*/ 582210 h 1141589"/>
                        <a:gd name="connsiteX8" fmla="*/ 3646715 w 3646715"/>
                        <a:gd name="connsiteY8" fmla="*/ 1141589 h 1141589"/>
                        <a:gd name="connsiteX9" fmla="*/ 3089289 w 3646715"/>
                        <a:gd name="connsiteY9" fmla="*/ 1141589 h 1141589"/>
                        <a:gd name="connsiteX10" fmla="*/ 2531862 w 3646715"/>
                        <a:gd name="connsiteY10" fmla="*/ 1141589 h 1141589"/>
                        <a:gd name="connsiteX11" fmla="*/ 2047370 w 3646715"/>
                        <a:gd name="connsiteY11" fmla="*/ 1141589 h 1141589"/>
                        <a:gd name="connsiteX12" fmla="*/ 1599345 w 3646715"/>
                        <a:gd name="connsiteY12" fmla="*/ 1141589 h 1141589"/>
                        <a:gd name="connsiteX13" fmla="*/ 1187787 w 3646715"/>
                        <a:gd name="connsiteY13" fmla="*/ 1141589 h 1141589"/>
                        <a:gd name="connsiteX14" fmla="*/ 776229 w 3646715"/>
                        <a:gd name="connsiteY14" fmla="*/ 1141589 h 1141589"/>
                        <a:gd name="connsiteX15" fmla="*/ 0 w 3646715"/>
                        <a:gd name="connsiteY15" fmla="*/ 1141589 h 1141589"/>
                        <a:gd name="connsiteX16" fmla="*/ 0 w 3646715"/>
                        <a:gd name="connsiteY16" fmla="*/ 559379 h 1141589"/>
                        <a:gd name="connsiteX17" fmla="*/ 0 w 3646715"/>
                        <a:gd name="connsiteY17" fmla="*/ 0 h 11415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46715" h="1141589" fill="none" extrusionOk="0">
                          <a:moveTo>
                            <a:pt x="0" y="0"/>
                          </a:moveTo>
                          <a:cubicBezTo>
                            <a:pt x="120075" y="-58820"/>
                            <a:pt x="289120" y="41314"/>
                            <a:pt x="557426" y="0"/>
                          </a:cubicBezTo>
                          <a:cubicBezTo>
                            <a:pt x="825732" y="-41314"/>
                            <a:pt x="956962" y="21045"/>
                            <a:pt x="1078386" y="0"/>
                          </a:cubicBezTo>
                          <a:cubicBezTo>
                            <a:pt x="1199810" y="-21045"/>
                            <a:pt x="1476545" y="52149"/>
                            <a:pt x="1599345" y="0"/>
                          </a:cubicBezTo>
                          <a:cubicBezTo>
                            <a:pt x="1722145" y="-52149"/>
                            <a:pt x="1961044" y="3320"/>
                            <a:pt x="2193239" y="0"/>
                          </a:cubicBezTo>
                          <a:cubicBezTo>
                            <a:pt x="2425434" y="-3320"/>
                            <a:pt x="2528830" y="16731"/>
                            <a:pt x="2787132" y="0"/>
                          </a:cubicBezTo>
                          <a:cubicBezTo>
                            <a:pt x="3045434" y="-16731"/>
                            <a:pt x="3341261" y="52725"/>
                            <a:pt x="3646715" y="0"/>
                          </a:cubicBezTo>
                          <a:cubicBezTo>
                            <a:pt x="3712473" y="246641"/>
                            <a:pt x="3612836" y="374922"/>
                            <a:pt x="3646715" y="582210"/>
                          </a:cubicBezTo>
                          <a:cubicBezTo>
                            <a:pt x="3680594" y="789498"/>
                            <a:pt x="3627219" y="875285"/>
                            <a:pt x="3646715" y="1141589"/>
                          </a:cubicBezTo>
                          <a:cubicBezTo>
                            <a:pt x="3454643" y="1201234"/>
                            <a:pt x="3243052" y="1078916"/>
                            <a:pt x="3089289" y="1141589"/>
                          </a:cubicBezTo>
                          <a:cubicBezTo>
                            <a:pt x="2935526" y="1204262"/>
                            <a:pt x="2760919" y="1118806"/>
                            <a:pt x="2531862" y="1141589"/>
                          </a:cubicBezTo>
                          <a:cubicBezTo>
                            <a:pt x="2302805" y="1164372"/>
                            <a:pt x="2146844" y="1111419"/>
                            <a:pt x="2047370" y="1141589"/>
                          </a:cubicBezTo>
                          <a:cubicBezTo>
                            <a:pt x="1947896" y="1171759"/>
                            <a:pt x="1815264" y="1112677"/>
                            <a:pt x="1599345" y="1141589"/>
                          </a:cubicBezTo>
                          <a:cubicBezTo>
                            <a:pt x="1383427" y="1170501"/>
                            <a:pt x="1344828" y="1118627"/>
                            <a:pt x="1187787" y="1141589"/>
                          </a:cubicBezTo>
                          <a:cubicBezTo>
                            <a:pt x="1030746" y="1164551"/>
                            <a:pt x="917507" y="1092267"/>
                            <a:pt x="776229" y="1141589"/>
                          </a:cubicBezTo>
                          <a:cubicBezTo>
                            <a:pt x="634951" y="1190911"/>
                            <a:pt x="381746" y="1140366"/>
                            <a:pt x="0" y="1141589"/>
                          </a:cubicBezTo>
                          <a:cubicBezTo>
                            <a:pt x="-34037" y="875630"/>
                            <a:pt x="63929" y="828039"/>
                            <a:pt x="0" y="559379"/>
                          </a:cubicBezTo>
                          <a:cubicBezTo>
                            <a:pt x="-63929" y="290719"/>
                            <a:pt x="64400" y="167777"/>
                            <a:pt x="0" y="0"/>
                          </a:cubicBezTo>
                          <a:close/>
                        </a:path>
                        <a:path w="3646715" h="1141589" stroke="0" extrusionOk="0">
                          <a:moveTo>
                            <a:pt x="0" y="0"/>
                          </a:moveTo>
                          <a:cubicBezTo>
                            <a:pt x="210075" y="-34934"/>
                            <a:pt x="378149" y="59163"/>
                            <a:pt x="520959" y="0"/>
                          </a:cubicBezTo>
                          <a:cubicBezTo>
                            <a:pt x="663769" y="-59163"/>
                            <a:pt x="960854" y="66757"/>
                            <a:pt x="1078386" y="0"/>
                          </a:cubicBezTo>
                          <a:cubicBezTo>
                            <a:pt x="1195918" y="-66757"/>
                            <a:pt x="1422193" y="47433"/>
                            <a:pt x="1562878" y="0"/>
                          </a:cubicBezTo>
                          <a:cubicBezTo>
                            <a:pt x="1703563" y="-47433"/>
                            <a:pt x="1875563" y="58193"/>
                            <a:pt x="2156771" y="0"/>
                          </a:cubicBezTo>
                          <a:cubicBezTo>
                            <a:pt x="2437979" y="-58193"/>
                            <a:pt x="2445508" y="55005"/>
                            <a:pt x="2677731" y="0"/>
                          </a:cubicBezTo>
                          <a:cubicBezTo>
                            <a:pt x="2909954" y="-55005"/>
                            <a:pt x="3026167" y="37939"/>
                            <a:pt x="3125756" y="0"/>
                          </a:cubicBezTo>
                          <a:cubicBezTo>
                            <a:pt x="3225346" y="-37939"/>
                            <a:pt x="3399177" y="4858"/>
                            <a:pt x="3646715" y="0"/>
                          </a:cubicBezTo>
                          <a:cubicBezTo>
                            <a:pt x="3653565" y="126554"/>
                            <a:pt x="3627644" y="384035"/>
                            <a:pt x="3646715" y="536547"/>
                          </a:cubicBezTo>
                          <a:cubicBezTo>
                            <a:pt x="3665786" y="689059"/>
                            <a:pt x="3579373" y="911045"/>
                            <a:pt x="3646715" y="1141589"/>
                          </a:cubicBezTo>
                          <a:cubicBezTo>
                            <a:pt x="3493305" y="1166053"/>
                            <a:pt x="3295148" y="1133055"/>
                            <a:pt x="3089289" y="1141589"/>
                          </a:cubicBezTo>
                          <a:cubicBezTo>
                            <a:pt x="2883430" y="1150123"/>
                            <a:pt x="2772088" y="1125903"/>
                            <a:pt x="2641264" y="1141589"/>
                          </a:cubicBezTo>
                          <a:cubicBezTo>
                            <a:pt x="2510440" y="1157275"/>
                            <a:pt x="2324440" y="1103791"/>
                            <a:pt x="2229706" y="1141589"/>
                          </a:cubicBezTo>
                          <a:cubicBezTo>
                            <a:pt x="2134972" y="1179387"/>
                            <a:pt x="1959977" y="1128384"/>
                            <a:pt x="1745214" y="1141589"/>
                          </a:cubicBezTo>
                          <a:cubicBezTo>
                            <a:pt x="1530451" y="1154794"/>
                            <a:pt x="1424482" y="1098225"/>
                            <a:pt x="1297189" y="1141589"/>
                          </a:cubicBezTo>
                          <a:cubicBezTo>
                            <a:pt x="1169897" y="1184953"/>
                            <a:pt x="1087757" y="1138612"/>
                            <a:pt x="885631" y="1141589"/>
                          </a:cubicBezTo>
                          <a:cubicBezTo>
                            <a:pt x="683505" y="1144566"/>
                            <a:pt x="404279" y="1110493"/>
                            <a:pt x="0" y="1141589"/>
                          </a:cubicBezTo>
                          <a:cubicBezTo>
                            <a:pt x="-30068" y="973008"/>
                            <a:pt x="21461" y="697918"/>
                            <a:pt x="0" y="582210"/>
                          </a:cubicBezTo>
                          <a:cubicBezTo>
                            <a:pt x="-21461" y="466502"/>
                            <a:pt x="2152" y="19458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135235" dist="38100" dir="2700000" sx="102301" sy="102301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C202B6-C457-5C45-9DC0-E20F64D02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8046" y="3714409"/>
              <a:ext cx="2955845" cy="5419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C7D4220-8425-F942-919E-77D74C8A9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13" y="3519146"/>
            <a:ext cx="8356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3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/>
          <a:lstStyle/>
          <a:p>
            <a:r>
              <a:rPr lang="en-US" dirty="0"/>
              <a:t>KL Divergence and Cross Entropy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21553-8E55-9E43-A0E5-498F337A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71" y="1319438"/>
            <a:ext cx="4267200" cy="1066800"/>
          </a:xfrm>
          <a:prstGeom prst="rect">
            <a:avLst/>
          </a:prstGeom>
          <a:ln w="3810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  <a:effectLst>
            <a:outerShdw blurRad="189061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34029-D702-ED41-86D8-692C0322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336" y="2752497"/>
            <a:ext cx="3517900" cy="2006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6BABA8-101B-2047-8DBA-B501EC738F05}"/>
              </a:ext>
            </a:extLst>
          </p:cNvPr>
          <p:cNvSpPr/>
          <p:nvPr/>
        </p:nvSpPr>
        <p:spPr>
          <a:xfrm>
            <a:off x="8828313" y="3209698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H(p)=?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H(q)=?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A27DF-D551-2941-98C0-269916052124}"/>
              </a:ext>
            </a:extLst>
          </p:cNvPr>
          <p:cNvSpPr/>
          <p:nvPr/>
        </p:nvSpPr>
        <p:spPr>
          <a:xfrm>
            <a:off x="167821" y="1354362"/>
            <a:ext cx="2873829" cy="103187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1031876"/>
                      <a:gd name="connsiteX1" fmla="*/ 632242 w 2873829"/>
                      <a:gd name="connsiteY1" fmla="*/ 0 h 1031876"/>
                      <a:gd name="connsiteX2" fmla="*/ 1264485 w 2873829"/>
                      <a:gd name="connsiteY2" fmla="*/ 0 h 1031876"/>
                      <a:gd name="connsiteX3" fmla="*/ 1753036 w 2873829"/>
                      <a:gd name="connsiteY3" fmla="*/ 0 h 1031876"/>
                      <a:gd name="connsiteX4" fmla="*/ 2327801 w 2873829"/>
                      <a:gd name="connsiteY4" fmla="*/ 0 h 1031876"/>
                      <a:gd name="connsiteX5" fmla="*/ 2873829 w 2873829"/>
                      <a:gd name="connsiteY5" fmla="*/ 0 h 1031876"/>
                      <a:gd name="connsiteX6" fmla="*/ 2873829 w 2873829"/>
                      <a:gd name="connsiteY6" fmla="*/ 515938 h 1031876"/>
                      <a:gd name="connsiteX7" fmla="*/ 2873829 w 2873829"/>
                      <a:gd name="connsiteY7" fmla="*/ 1031876 h 1031876"/>
                      <a:gd name="connsiteX8" fmla="*/ 2299063 w 2873829"/>
                      <a:gd name="connsiteY8" fmla="*/ 1031876 h 1031876"/>
                      <a:gd name="connsiteX9" fmla="*/ 1781774 w 2873829"/>
                      <a:gd name="connsiteY9" fmla="*/ 1031876 h 1031876"/>
                      <a:gd name="connsiteX10" fmla="*/ 1207008 w 2873829"/>
                      <a:gd name="connsiteY10" fmla="*/ 1031876 h 1031876"/>
                      <a:gd name="connsiteX11" fmla="*/ 660981 w 2873829"/>
                      <a:gd name="connsiteY11" fmla="*/ 1031876 h 1031876"/>
                      <a:gd name="connsiteX12" fmla="*/ 0 w 2873829"/>
                      <a:gd name="connsiteY12" fmla="*/ 1031876 h 1031876"/>
                      <a:gd name="connsiteX13" fmla="*/ 0 w 2873829"/>
                      <a:gd name="connsiteY13" fmla="*/ 515938 h 1031876"/>
                      <a:gd name="connsiteX14" fmla="*/ 0 w 2873829"/>
                      <a:gd name="connsiteY14" fmla="*/ 0 h 1031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1031876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918221" y="178028"/>
                          <a:pt x="2851103" y="330336"/>
                          <a:pt x="2873829" y="515938"/>
                        </a:cubicBezTo>
                        <a:cubicBezTo>
                          <a:pt x="2896555" y="701540"/>
                          <a:pt x="2832401" y="789454"/>
                          <a:pt x="2873829" y="1031876"/>
                        </a:cubicBezTo>
                        <a:cubicBezTo>
                          <a:pt x="2651564" y="1037281"/>
                          <a:pt x="2568694" y="979832"/>
                          <a:pt x="2299063" y="1031876"/>
                        </a:cubicBezTo>
                        <a:cubicBezTo>
                          <a:pt x="2029432" y="1083920"/>
                          <a:pt x="1952824" y="993354"/>
                          <a:pt x="1781774" y="1031876"/>
                        </a:cubicBezTo>
                        <a:cubicBezTo>
                          <a:pt x="1610724" y="1070398"/>
                          <a:pt x="1431381" y="1008671"/>
                          <a:pt x="1207008" y="1031876"/>
                        </a:cubicBezTo>
                        <a:cubicBezTo>
                          <a:pt x="982635" y="1055081"/>
                          <a:pt x="816328" y="972270"/>
                          <a:pt x="660981" y="1031876"/>
                        </a:cubicBezTo>
                        <a:cubicBezTo>
                          <a:pt x="505634" y="1091482"/>
                          <a:pt x="257412" y="1029362"/>
                          <a:pt x="0" y="1031876"/>
                        </a:cubicBezTo>
                        <a:cubicBezTo>
                          <a:pt x="-27354" y="897617"/>
                          <a:pt x="46689" y="698085"/>
                          <a:pt x="0" y="515938"/>
                        </a:cubicBezTo>
                        <a:cubicBezTo>
                          <a:pt x="-46689" y="333791"/>
                          <a:pt x="18870" y="238365"/>
                          <a:pt x="0" y="0"/>
                        </a:cubicBezTo>
                        <a:close/>
                      </a:path>
                      <a:path w="2873829" h="1031876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889593" y="235260"/>
                          <a:pt x="2845238" y="345380"/>
                          <a:pt x="2873829" y="495300"/>
                        </a:cubicBezTo>
                        <a:cubicBezTo>
                          <a:pt x="2902420" y="645220"/>
                          <a:pt x="2872308" y="818251"/>
                          <a:pt x="2873829" y="1031876"/>
                        </a:cubicBezTo>
                        <a:cubicBezTo>
                          <a:pt x="2741806" y="1099581"/>
                          <a:pt x="2582467" y="974100"/>
                          <a:pt x="2299063" y="1031876"/>
                        </a:cubicBezTo>
                        <a:cubicBezTo>
                          <a:pt x="2015659" y="1089652"/>
                          <a:pt x="1954151" y="998846"/>
                          <a:pt x="1666821" y="1031876"/>
                        </a:cubicBezTo>
                        <a:cubicBezTo>
                          <a:pt x="1379491" y="1064906"/>
                          <a:pt x="1296946" y="1010864"/>
                          <a:pt x="1063317" y="1031876"/>
                        </a:cubicBezTo>
                        <a:cubicBezTo>
                          <a:pt x="829688" y="1052888"/>
                          <a:pt x="753714" y="997190"/>
                          <a:pt x="546028" y="1031876"/>
                        </a:cubicBezTo>
                        <a:cubicBezTo>
                          <a:pt x="338342" y="1066562"/>
                          <a:pt x="265177" y="1029880"/>
                          <a:pt x="0" y="1031876"/>
                        </a:cubicBezTo>
                        <a:cubicBezTo>
                          <a:pt x="-44927" y="895396"/>
                          <a:pt x="28786" y="650323"/>
                          <a:pt x="0" y="526257"/>
                        </a:cubicBezTo>
                        <a:cubicBezTo>
                          <a:pt x="-28786" y="402191"/>
                          <a:pt x="37395" y="26248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Kullback-Leibler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 Divergence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D(p ∥ q)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DCE29A-2314-CA42-98E7-695469F8B41B}"/>
              </a:ext>
            </a:extLst>
          </p:cNvPr>
          <p:cNvSpPr/>
          <p:nvPr/>
        </p:nvSpPr>
        <p:spPr>
          <a:xfrm>
            <a:off x="5627913" y="2662351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Random Variable 1: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Fair Coin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199CA8-9FD1-1A49-AFBE-9006D2DD2A34}"/>
              </a:ext>
            </a:extLst>
          </p:cNvPr>
          <p:cNvSpPr/>
          <p:nvPr/>
        </p:nvSpPr>
        <p:spPr>
          <a:xfrm>
            <a:off x="5431971" y="3705113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Random Variable 2: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Deterministic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2E598D-7325-A145-8EA0-34EB13F07914}"/>
              </a:ext>
            </a:extLst>
          </p:cNvPr>
          <p:cNvSpPr/>
          <p:nvPr/>
        </p:nvSpPr>
        <p:spPr>
          <a:xfrm>
            <a:off x="174171" y="2752497"/>
            <a:ext cx="2499634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499634"/>
                      <a:gd name="connsiteY0" fmla="*/ 0 h 766649"/>
                      <a:gd name="connsiteX1" fmla="*/ 549919 w 2499634"/>
                      <a:gd name="connsiteY1" fmla="*/ 0 h 766649"/>
                      <a:gd name="connsiteX2" fmla="*/ 1099839 w 2499634"/>
                      <a:gd name="connsiteY2" fmla="*/ 0 h 766649"/>
                      <a:gd name="connsiteX3" fmla="*/ 1524777 w 2499634"/>
                      <a:gd name="connsiteY3" fmla="*/ 0 h 766649"/>
                      <a:gd name="connsiteX4" fmla="*/ 2024704 w 2499634"/>
                      <a:gd name="connsiteY4" fmla="*/ 0 h 766649"/>
                      <a:gd name="connsiteX5" fmla="*/ 2499634 w 2499634"/>
                      <a:gd name="connsiteY5" fmla="*/ 0 h 766649"/>
                      <a:gd name="connsiteX6" fmla="*/ 2499634 w 2499634"/>
                      <a:gd name="connsiteY6" fmla="*/ 383325 h 766649"/>
                      <a:gd name="connsiteX7" fmla="*/ 2499634 w 2499634"/>
                      <a:gd name="connsiteY7" fmla="*/ 766649 h 766649"/>
                      <a:gd name="connsiteX8" fmla="*/ 1999707 w 2499634"/>
                      <a:gd name="connsiteY8" fmla="*/ 766649 h 766649"/>
                      <a:gd name="connsiteX9" fmla="*/ 1549773 w 2499634"/>
                      <a:gd name="connsiteY9" fmla="*/ 766649 h 766649"/>
                      <a:gd name="connsiteX10" fmla="*/ 1049846 w 2499634"/>
                      <a:gd name="connsiteY10" fmla="*/ 766649 h 766649"/>
                      <a:gd name="connsiteX11" fmla="*/ 574916 w 2499634"/>
                      <a:gd name="connsiteY11" fmla="*/ 766649 h 766649"/>
                      <a:gd name="connsiteX12" fmla="*/ 0 w 2499634"/>
                      <a:gd name="connsiteY12" fmla="*/ 766649 h 766649"/>
                      <a:gd name="connsiteX13" fmla="*/ 0 w 2499634"/>
                      <a:gd name="connsiteY13" fmla="*/ 383325 h 766649"/>
                      <a:gd name="connsiteX14" fmla="*/ 0 w 2499634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99634" h="766649" fill="none" extrusionOk="0">
                        <a:moveTo>
                          <a:pt x="0" y="0"/>
                        </a:moveTo>
                        <a:cubicBezTo>
                          <a:pt x="173335" y="-5050"/>
                          <a:pt x="375409" y="18346"/>
                          <a:pt x="549919" y="0"/>
                        </a:cubicBezTo>
                        <a:cubicBezTo>
                          <a:pt x="724429" y="-18346"/>
                          <a:pt x="882762" y="25441"/>
                          <a:pt x="1099839" y="0"/>
                        </a:cubicBezTo>
                        <a:cubicBezTo>
                          <a:pt x="1316916" y="-25441"/>
                          <a:pt x="1332858" y="43638"/>
                          <a:pt x="1524777" y="0"/>
                        </a:cubicBezTo>
                        <a:cubicBezTo>
                          <a:pt x="1716696" y="-43638"/>
                          <a:pt x="1903712" y="3827"/>
                          <a:pt x="2024704" y="0"/>
                        </a:cubicBezTo>
                        <a:cubicBezTo>
                          <a:pt x="2145696" y="-3827"/>
                          <a:pt x="2332051" y="27961"/>
                          <a:pt x="2499634" y="0"/>
                        </a:cubicBezTo>
                        <a:cubicBezTo>
                          <a:pt x="2508743" y="154338"/>
                          <a:pt x="2461163" y="203913"/>
                          <a:pt x="2499634" y="383325"/>
                        </a:cubicBezTo>
                        <a:cubicBezTo>
                          <a:pt x="2538105" y="562737"/>
                          <a:pt x="2456786" y="595664"/>
                          <a:pt x="2499634" y="766649"/>
                        </a:cubicBezTo>
                        <a:cubicBezTo>
                          <a:pt x="2310489" y="801647"/>
                          <a:pt x="2111238" y="734845"/>
                          <a:pt x="1999707" y="766649"/>
                        </a:cubicBezTo>
                        <a:cubicBezTo>
                          <a:pt x="1888176" y="798453"/>
                          <a:pt x="1717929" y="721732"/>
                          <a:pt x="1549773" y="766649"/>
                        </a:cubicBezTo>
                        <a:cubicBezTo>
                          <a:pt x="1381617" y="811566"/>
                          <a:pt x="1151290" y="747678"/>
                          <a:pt x="1049846" y="766649"/>
                        </a:cubicBezTo>
                        <a:cubicBezTo>
                          <a:pt x="948402" y="785620"/>
                          <a:pt x="747766" y="755901"/>
                          <a:pt x="574916" y="766649"/>
                        </a:cubicBezTo>
                        <a:cubicBezTo>
                          <a:pt x="402066" y="777397"/>
                          <a:pt x="285350" y="715073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499634" h="766649" stroke="0" extrusionOk="0">
                        <a:moveTo>
                          <a:pt x="0" y="0"/>
                        </a:moveTo>
                        <a:cubicBezTo>
                          <a:pt x="165838" y="-8930"/>
                          <a:pt x="364433" y="6595"/>
                          <a:pt x="499927" y="0"/>
                        </a:cubicBezTo>
                        <a:cubicBezTo>
                          <a:pt x="635421" y="-6595"/>
                          <a:pt x="882904" y="8529"/>
                          <a:pt x="1024850" y="0"/>
                        </a:cubicBezTo>
                        <a:cubicBezTo>
                          <a:pt x="1166796" y="-8529"/>
                          <a:pt x="1390329" y="29784"/>
                          <a:pt x="1499780" y="0"/>
                        </a:cubicBezTo>
                        <a:cubicBezTo>
                          <a:pt x="1609231" y="-29784"/>
                          <a:pt x="1907328" y="8416"/>
                          <a:pt x="2049700" y="0"/>
                        </a:cubicBezTo>
                        <a:cubicBezTo>
                          <a:pt x="2192072" y="-8416"/>
                          <a:pt x="2333770" y="20232"/>
                          <a:pt x="2499634" y="0"/>
                        </a:cubicBezTo>
                        <a:cubicBezTo>
                          <a:pt x="2534240" y="89875"/>
                          <a:pt x="2459532" y="274957"/>
                          <a:pt x="2499634" y="367992"/>
                        </a:cubicBezTo>
                        <a:cubicBezTo>
                          <a:pt x="2539736" y="461027"/>
                          <a:pt x="2453981" y="588529"/>
                          <a:pt x="2499634" y="766649"/>
                        </a:cubicBezTo>
                        <a:cubicBezTo>
                          <a:pt x="2341580" y="805101"/>
                          <a:pt x="2230322" y="724850"/>
                          <a:pt x="1999707" y="766649"/>
                        </a:cubicBezTo>
                        <a:cubicBezTo>
                          <a:pt x="1769092" y="808448"/>
                          <a:pt x="1718403" y="710811"/>
                          <a:pt x="1449788" y="766649"/>
                        </a:cubicBezTo>
                        <a:cubicBezTo>
                          <a:pt x="1181173" y="822487"/>
                          <a:pt x="1144713" y="730468"/>
                          <a:pt x="924865" y="766649"/>
                        </a:cubicBezTo>
                        <a:cubicBezTo>
                          <a:pt x="705017" y="802830"/>
                          <a:pt x="592882" y="752186"/>
                          <a:pt x="474930" y="766649"/>
                        </a:cubicBezTo>
                        <a:cubicBezTo>
                          <a:pt x="356979" y="781112"/>
                          <a:pt x="220393" y="717161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Example: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9E1ADC-DC75-5F4C-8273-7ADFD32F17C1}"/>
              </a:ext>
            </a:extLst>
          </p:cNvPr>
          <p:cNvSpPr/>
          <p:nvPr/>
        </p:nvSpPr>
        <p:spPr>
          <a:xfrm>
            <a:off x="576942" y="5390583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Q: Compute KL Divergence </a:t>
            </a:r>
            <a:b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between p and q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3EEBAC-6644-684A-BEFF-B16FDE2DD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850" y="715336"/>
            <a:ext cx="2286000" cy="2044700"/>
          </a:xfrm>
          <a:prstGeom prst="rect">
            <a:avLst/>
          </a:prstGeom>
          <a:effectLst>
            <a:outerShdw blurRad="250676" dist="223837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92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283E-E44D-C441-AA2C-1CD8C436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Entropy: How to measure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DD80-D6DE-B24B-95BC-B9603484B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4519"/>
            <a:ext cx="9601200" cy="4242881"/>
          </a:xfrm>
        </p:spPr>
        <p:txBody>
          <a:bodyPr/>
          <a:lstStyle/>
          <a:p>
            <a:r>
              <a:rPr lang="en-US" dirty="0"/>
              <a:t>Rain in Seattle: Say each day we flip a coin and it rains with 80% probability, independently. </a:t>
            </a:r>
          </a:p>
          <a:p>
            <a:r>
              <a:rPr lang="en-US" dirty="0"/>
              <a:t>We observe a sequence of 100 days: </a:t>
            </a:r>
            <a:r>
              <a:rPr lang="en-US" b="1" dirty="0"/>
              <a:t>110101011011101111010111…101111</a:t>
            </a:r>
          </a:p>
          <a:p>
            <a:r>
              <a:rPr lang="en-US" dirty="0"/>
              <a:t>Q: How much information is there in this sequence?</a:t>
            </a:r>
          </a:p>
          <a:p>
            <a:r>
              <a:rPr lang="en-US" dirty="0"/>
              <a:t>Not 100 bits ?</a:t>
            </a:r>
          </a:p>
          <a:p>
            <a:r>
              <a:rPr lang="en-US" dirty="0"/>
              <a:t>How much can we compress it? </a:t>
            </a:r>
          </a:p>
          <a:p>
            <a:r>
              <a:rPr lang="en-US" dirty="0"/>
              <a:t>Shannon’s compression theorem: Entropy is the ultimate limit to compression</a:t>
            </a:r>
          </a:p>
        </p:txBody>
      </p:sp>
    </p:spTree>
    <p:extLst>
      <p:ext uri="{BB962C8B-B14F-4D97-AF65-F5344CB8AC3E}">
        <p14:creationId xmlns:p14="http://schemas.microsoft.com/office/powerpoint/2010/main" val="27440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/>
          <a:lstStyle/>
          <a:p>
            <a:r>
              <a:rPr lang="en-US" dirty="0"/>
              <a:t>KL Divergence and Cross Entropy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21553-8E55-9E43-A0E5-498F337A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71" y="1319438"/>
            <a:ext cx="4267200" cy="1066800"/>
          </a:xfrm>
          <a:prstGeom prst="rect">
            <a:avLst/>
          </a:prstGeom>
          <a:ln w="3810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  <a:effectLst>
            <a:outerShdw blurRad="189061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34029-D702-ED41-86D8-692C0322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336" y="2752497"/>
            <a:ext cx="3517900" cy="2006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6BABA8-101B-2047-8DBA-B501EC738F05}"/>
              </a:ext>
            </a:extLst>
          </p:cNvPr>
          <p:cNvSpPr/>
          <p:nvPr/>
        </p:nvSpPr>
        <p:spPr>
          <a:xfrm>
            <a:off x="8828313" y="3209698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H(p)=?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H(q)=?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A27DF-D551-2941-98C0-269916052124}"/>
              </a:ext>
            </a:extLst>
          </p:cNvPr>
          <p:cNvSpPr/>
          <p:nvPr/>
        </p:nvSpPr>
        <p:spPr>
          <a:xfrm>
            <a:off x="167821" y="1354362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Kullback-Leibler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 Divergence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DCE29A-2314-CA42-98E7-695469F8B41B}"/>
              </a:ext>
            </a:extLst>
          </p:cNvPr>
          <p:cNvSpPr/>
          <p:nvPr/>
        </p:nvSpPr>
        <p:spPr>
          <a:xfrm>
            <a:off x="5627913" y="2662351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Random Variable 1: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Fair Coin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199CA8-9FD1-1A49-AFBE-9006D2DD2A34}"/>
              </a:ext>
            </a:extLst>
          </p:cNvPr>
          <p:cNvSpPr/>
          <p:nvPr/>
        </p:nvSpPr>
        <p:spPr>
          <a:xfrm>
            <a:off x="5431971" y="3705113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Random Variable 2: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Deterministic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2E598D-7325-A145-8EA0-34EB13F07914}"/>
              </a:ext>
            </a:extLst>
          </p:cNvPr>
          <p:cNvSpPr/>
          <p:nvPr/>
        </p:nvSpPr>
        <p:spPr>
          <a:xfrm>
            <a:off x="174171" y="2752497"/>
            <a:ext cx="2499634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499634"/>
                      <a:gd name="connsiteY0" fmla="*/ 0 h 766649"/>
                      <a:gd name="connsiteX1" fmla="*/ 549919 w 2499634"/>
                      <a:gd name="connsiteY1" fmla="*/ 0 h 766649"/>
                      <a:gd name="connsiteX2" fmla="*/ 1099839 w 2499634"/>
                      <a:gd name="connsiteY2" fmla="*/ 0 h 766649"/>
                      <a:gd name="connsiteX3" fmla="*/ 1524777 w 2499634"/>
                      <a:gd name="connsiteY3" fmla="*/ 0 h 766649"/>
                      <a:gd name="connsiteX4" fmla="*/ 2024704 w 2499634"/>
                      <a:gd name="connsiteY4" fmla="*/ 0 h 766649"/>
                      <a:gd name="connsiteX5" fmla="*/ 2499634 w 2499634"/>
                      <a:gd name="connsiteY5" fmla="*/ 0 h 766649"/>
                      <a:gd name="connsiteX6" fmla="*/ 2499634 w 2499634"/>
                      <a:gd name="connsiteY6" fmla="*/ 383325 h 766649"/>
                      <a:gd name="connsiteX7" fmla="*/ 2499634 w 2499634"/>
                      <a:gd name="connsiteY7" fmla="*/ 766649 h 766649"/>
                      <a:gd name="connsiteX8" fmla="*/ 1999707 w 2499634"/>
                      <a:gd name="connsiteY8" fmla="*/ 766649 h 766649"/>
                      <a:gd name="connsiteX9" fmla="*/ 1549773 w 2499634"/>
                      <a:gd name="connsiteY9" fmla="*/ 766649 h 766649"/>
                      <a:gd name="connsiteX10" fmla="*/ 1049846 w 2499634"/>
                      <a:gd name="connsiteY10" fmla="*/ 766649 h 766649"/>
                      <a:gd name="connsiteX11" fmla="*/ 574916 w 2499634"/>
                      <a:gd name="connsiteY11" fmla="*/ 766649 h 766649"/>
                      <a:gd name="connsiteX12" fmla="*/ 0 w 2499634"/>
                      <a:gd name="connsiteY12" fmla="*/ 766649 h 766649"/>
                      <a:gd name="connsiteX13" fmla="*/ 0 w 2499634"/>
                      <a:gd name="connsiteY13" fmla="*/ 383325 h 766649"/>
                      <a:gd name="connsiteX14" fmla="*/ 0 w 2499634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99634" h="766649" fill="none" extrusionOk="0">
                        <a:moveTo>
                          <a:pt x="0" y="0"/>
                        </a:moveTo>
                        <a:cubicBezTo>
                          <a:pt x="173335" y="-5050"/>
                          <a:pt x="375409" y="18346"/>
                          <a:pt x="549919" y="0"/>
                        </a:cubicBezTo>
                        <a:cubicBezTo>
                          <a:pt x="724429" y="-18346"/>
                          <a:pt x="882762" y="25441"/>
                          <a:pt x="1099839" y="0"/>
                        </a:cubicBezTo>
                        <a:cubicBezTo>
                          <a:pt x="1316916" y="-25441"/>
                          <a:pt x="1332858" y="43638"/>
                          <a:pt x="1524777" y="0"/>
                        </a:cubicBezTo>
                        <a:cubicBezTo>
                          <a:pt x="1716696" y="-43638"/>
                          <a:pt x="1903712" y="3827"/>
                          <a:pt x="2024704" y="0"/>
                        </a:cubicBezTo>
                        <a:cubicBezTo>
                          <a:pt x="2145696" y="-3827"/>
                          <a:pt x="2332051" y="27961"/>
                          <a:pt x="2499634" y="0"/>
                        </a:cubicBezTo>
                        <a:cubicBezTo>
                          <a:pt x="2508743" y="154338"/>
                          <a:pt x="2461163" y="203913"/>
                          <a:pt x="2499634" y="383325"/>
                        </a:cubicBezTo>
                        <a:cubicBezTo>
                          <a:pt x="2538105" y="562737"/>
                          <a:pt x="2456786" y="595664"/>
                          <a:pt x="2499634" y="766649"/>
                        </a:cubicBezTo>
                        <a:cubicBezTo>
                          <a:pt x="2310489" y="801647"/>
                          <a:pt x="2111238" y="734845"/>
                          <a:pt x="1999707" y="766649"/>
                        </a:cubicBezTo>
                        <a:cubicBezTo>
                          <a:pt x="1888176" y="798453"/>
                          <a:pt x="1717929" y="721732"/>
                          <a:pt x="1549773" y="766649"/>
                        </a:cubicBezTo>
                        <a:cubicBezTo>
                          <a:pt x="1381617" y="811566"/>
                          <a:pt x="1151290" y="747678"/>
                          <a:pt x="1049846" y="766649"/>
                        </a:cubicBezTo>
                        <a:cubicBezTo>
                          <a:pt x="948402" y="785620"/>
                          <a:pt x="747766" y="755901"/>
                          <a:pt x="574916" y="766649"/>
                        </a:cubicBezTo>
                        <a:cubicBezTo>
                          <a:pt x="402066" y="777397"/>
                          <a:pt x="285350" y="715073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499634" h="766649" stroke="0" extrusionOk="0">
                        <a:moveTo>
                          <a:pt x="0" y="0"/>
                        </a:moveTo>
                        <a:cubicBezTo>
                          <a:pt x="165838" y="-8930"/>
                          <a:pt x="364433" y="6595"/>
                          <a:pt x="499927" y="0"/>
                        </a:cubicBezTo>
                        <a:cubicBezTo>
                          <a:pt x="635421" y="-6595"/>
                          <a:pt x="882904" y="8529"/>
                          <a:pt x="1024850" y="0"/>
                        </a:cubicBezTo>
                        <a:cubicBezTo>
                          <a:pt x="1166796" y="-8529"/>
                          <a:pt x="1390329" y="29784"/>
                          <a:pt x="1499780" y="0"/>
                        </a:cubicBezTo>
                        <a:cubicBezTo>
                          <a:pt x="1609231" y="-29784"/>
                          <a:pt x="1907328" y="8416"/>
                          <a:pt x="2049700" y="0"/>
                        </a:cubicBezTo>
                        <a:cubicBezTo>
                          <a:pt x="2192072" y="-8416"/>
                          <a:pt x="2333770" y="20232"/>
                          <a:pt x="2499634" y="0"/>
                        </a:cubicBezTo>
                        <a:cubicBezTo>
                          <a:pt x="2534240" y="89875"/>
                          <a:pt x="2459532" y="274957"/>
                          <a:pt x="2499634" y="367992"/>
                        </a:cubicBezTo>
                        <a:cubicBezTo>
                          <a:pt x="2539736" y="461027"/>
                          <a:pt x="2453981" y="588529"/>
                          <a:pt x="2499634" y="766649"/>
                        </a:cubicBezTo>
                        <a:cubicBezTo>
                          <a:pt x="2341580" y="805101"/>
                          <a:pt x="2230322" y="724850"/>
                          <a:pt x="1999707" y="766649"/>
                        </a:cubicBezTo>
                        <a:cubicBezTo>
                          <a:pt x="1769092" y="808448"/>
                          <a:pt x="1718403" y="710811"/>
                          <a:pt x="1449788" y="766649"/>
                        </a:cubicBezTo>
                        <a:cubicBezTo>
                          <a:pt x="1181173" y="822487"/>
                          <a:pt x="1144713" y="730468"/>
                          <a:pt x="924865" y="766649"/>
                        </a:cubicBezTo>
                        <a:cubicBezTo>
                          <a:pt x="705017" y="802830"/>
                          <a:pt x="592882" y="752186"/>
                          <a:pt x="474930" y="766649"/>
                        </a:cubicBezTo>
                        <a:cubicBezTo>
                          <a:pt x="356979" y="781112"/>
                          <a:pt x="220393" y="717161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Example: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6DD46C-FD14-FB47-B139-7A56EFB9C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9" y="2875643"/>
            <a:ext cx="2844800" cy="2260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39FB3E-41C3-864E-BE7A-564576B3FBC7}"/>
              </a:ext>
            </a:extLst>
          </p:cNvPr>
          <p:cNvSpPr/>
          <p:nvPr/>
        </p:nvSpPr>
        <p:spPr>
          <a:xfrm>
            <a:off x="576942" y="5390583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Q: Compute KL Divergence </a:t>
            </a:r>
            <a:b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between p and q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BFE9E4-1108-844D-9679-2C6FB92D3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850" y="715336"/>
            <a:ext cx="2286000" cy="2044700"/>
          </a:xfrm>
          <a:prstGeom prst="rect">
            <a:avLst/>
          </a:prstGeom>
          <a:effectLst>
            <a:outerShdw blurRad="250676" dist="223837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198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/>
          <a:lstStyle/>
          <a:p>
            <a:r>
              <a:rPr lang="en-US" dirty="0"/>
              <a:t>KL Divergence and Cross Entropy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21553-8E55-9E43-A0E5-498F337A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71" y="1319438"/>
            <a:ext cx="4267200" cy="1066800"/>
          </a:xfrm>
          <a:prstGeom prst="rect">
            <a:avLst/>
          </a:prstGeom>
          <a:ln w="3810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  <a:effectLst>
            <a:outerShdw blurRad="189061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34029-D702-ED41-86D8-692C0322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336" y="2752497"/>
            <a:ext cx="3517900" cy="2006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6BABA8-101B-2047-8DBA-B501EC738F05}"/>
              </a:ext>
            </a:extLst>
          </p:cNvPr>
          <p:cNvSpPr/>
          <p:nvPr/>
        </p:nvSpPr>
        <p:spPr>
          <a:xfrm>
            <a:off x="8828313" y="3209698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H(p)=?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H(q)=?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A27DF-D551-2941-98C0-269916052124}"/>
              </a:ext>
            </a:extLst>
          </p:cNvPr>
          <p:cNvSpPr/>
          <p:nvPr/>
        </p:nvSpPr>
        <p:spPr>
          <a:xfrm>
            <a:off x="167821" y="1354362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Kullback-Leibler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 Divergence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DCE29A-2314-CA42-98E7-695469F8B41B}"/>
              </a:ext>
            </a:extLst>
          </p:cNvPr>
          <p:cNvSpPr/>
          <p:nvPr/>
        </p:nvSpPr>
        <p:spPr>
          <a:xfrm>
            <a:off x="5627913" y="2662351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Random Variable 1: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Fair Coin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199CA8-9FD1-1A49-AFBE-9006D2DD2A34}"/>
              </a:ext>
            </a:extLst>
          </p:cNvPr>
          <p:cNvSpPr/>
          <p:nvPr/>
        </p:nvSpPr>
        <p:spPr>
          <a:xfrm>
            <a:off x="5431971" y="3705113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Random Variable 2: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Deterministic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2E598D-7325-A145-8EA0-34EB13F07914}"/>
              </a:ext>
            </a:extLst>
          </p:cNvPr>
          <p:cNvSpPr/>
          <p:nvPr/>
        </p:nvSpPr>
        <p:spPr>
          <a:xfrm>
            <a:off x="174171" y="2752497"/>
            <a:ext cx="2499634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499634"/>
                      <a:gd name="connsiteY0" fmla="*/ 0 h 766649"/>
                      <a:gd name="connsiteX1" fmla="*/ 549919 w 2499634"/>
                      <a:gd name="connsiteY1" fmla="*/ 0 h 766649"/>
                      <a:gd name="connsiteX2" fmla="*/ 1099839 w 2499634"/>
                      <a:gd name="connsiteY2" fmla="*/ 0 h 766649"/>
                      <a:gd name="connsiteX3" fmla="*/ 1524777 w 2499634"/>
                      <a:gd name="connsiteY3" fmla="*/ 0 h 766649"/>
                      <a:gd name="connsiteX4" fmla="*/ 2024704 w 2499634"/>
                      <a:gd name="connsiteY4" fmla="*/ 0 h 766649"/>
                      <a:gd name="connsiteX5" fmla="*/ 2499634 w 2499634"/>
                      <a:gd name="connsiteY5" fmla="*/ 0 h 766649"/>
                      <a:gd name="connsiteX6" fmla="*/ 2499634 w 2499634"/>
                      <a:gd name="connsiteY6" fmla="*/ 383325 h 766649"/>
                      <a:gd name="connsiteX7" fmla="*/ 2499634 w 2499634"/>
                      <a:gd name="connsiteY7" fmla="*/ 766649 h 766649"/>
                      <a:gd name="connsiteX8" fmla="*/ 1999707 w 2499634"/>
                      <a:gd name="connsiteY8" fmla="*/ 766649 h 766649"/>
                      <a:gd name="connsiteX9" fmla="*/ 1549773 w 2499634"/>
                      <a:gd name="connsiteY9" fmla="*/ 766649 h 766649"/>
                      <a:gd name="connsiteX10" fmla="*/ 1049846 w 2499634"/>
                      <a:gd name="connsiteY10" fmla="*/ 766649 h 766649"/>
                      <a:gd name="connsiteX11" fmla="*/ 574916 w 2499634"/>
                      <a:gd name="connsiteY11" fmla="*/ 766649 h 766649"/>
                      <a:gd name="connsiteX12" fmla="*/ 0 w 2499634"/>
                      <a:gd name="connsiteY12" fmla="*/ 766649 h 766649"/>
                      <a:gd name="connsiteX13" fmla="*/ 0 w 2499634"/>
                      <a:gd name="connsiteY13" fmla="*/ 383325 h 766649"/>
                      <a:gd name="connsiteX14" fmla="*/ 0 w 2499634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99634" h="766649" fill="none" extrusionOk="0">
                        <a:moveTo>
                          <a:pt x="0" y="0"/>
                        </a:moveTo>
                        <a:cubicBezTo>
                          <a:pt x="173335" y="-5050"/>
                          <a:pt x="375409" y="18346"/>
                          <a:pt x="549919" y="0"/>
                        </a:cubicBezTo>
                        <a:cubicBezTo>
                          <a:pt x="724429" y="-18346"/>
                          <a:pt x="882762" y="25441"/>
                          <a:pt x="1099839" y="0"/>
                        </a:cubicBezTo>
                        <a:cubicBezTo>
                          <a:pt x="1316916" y="-25441"/>
                          <a:pt x="1332858" y="43638"/>
                          <a:pt x="1524777" y="0"/>
                        </a:cubicBezTo>
                        <a:cubicBezTo>
                          <a:pt x="1716696" y="-43638"/>
                          <a:pt x="1903712" y="3827"/>
                          <a:pt x="2024704" y="0"/>
                        </a:cubicBezTo>
                        <a:cubicBezTo>
                          <a:pt x="2145696" y="-3827"/>
                          <a:pt x="2332051" y="27961"/>
                          <a:pt x="2499634" y="0"/>
                        </a:cubicBezTo>
                        <a:cubicBezTo>
                          <a:pt x="2508743" y="154338"/>
                          <a:pt x="2461163" y="203913"/>
                          <a:pt x="2499634" y="383325"/>
                        </a:cubicBezTo>
                        <a:cubicBezTo>
                          <a:pt x="2538105" y="562737"/>
                          <a:pt x="2456786" y="595664"/>
                          <a:pt x="2499634" y="766649"/>
                        </a:cubicBezTo>
                        <a:cubicBezTo>
                          <a:pt x="2310489" y="801647"/>
                          <a:pt x="2111238" y="734845"/>
                          <a:pt x="1999707" y="766649"/>
                        </a:cubicBezTo>
                        <a:cubicBezTo>
                          <a:pt x="1888176" y="798453"/>
                          <a:pt x="1717929" y="721732"/>
                          <a:pt x="1549773" y="766649"/>
                        </a:cubicBezTo>
                        <a:cubicBezTo>
                          <a:pt x="1381617" y="811566"/>
                          <a:pt x="1151290" y="747678"/>
                          <a:pt x="1049846" y="766649"/>
                        </a:cubicBezTo>
                        <a:cubicBezTo>
                          <a:pt x="948402" y="785620"/>
                          <a:pt x="747766" y="755901"/>
                          <a:pt x="574916" y="766649"/>
                        </a:cubicBezTo>
                        <a:cubicBezTo>
                          <a:pt x="402066" y="777397"/>
                          <a:pt x="285350" y="715073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499634" h="766649" stroke="0" extrusionOk="0">
                        <a:moveTo>
                          <a:pt x="0" y="0"/>
                        </a:moveTo>
                        <a:cubicBezTo>
                          <a:pt x="165838" y="-8930"/>
                          <a:pt x="364433" y="6595"/>
                          <a:pt x="499927" y="0"/>
                        </a:cubicBezTo>
                        <a:cubicBezTo>
                          <a:pt x="635421" y="-6595"/>
                          <a:pt x="882904" y="8529"/>
                          <a:pt x="1024850" y="0"/>
                        </a:cubicBezTo>
                        <a:cubicBezTo>
                          <a:pt x="1166796" y="-8529"/>
                          <a:pt x="1390329" y="29784"/>
                          <a:pt x="1499780" y="0"/>
                        </a:cubicBezTo>
                        <a:cubicBezTo>
                          <a:pt x="1609231" y="-29784"/>
                          <a:pt x="1907328" y="8416"/>
                          <a:pt x="2049700" y="0"/>
                        </a:cubicBezTo>
                        <a:cubicBezTo>
                          <a:pt x="2192072" y="-8416"/>
                          <a:pt x="2333770" y="20232"/>
                          <a:pt x="2499634" y="0"/>
                        </a:cubicBezTo>
                        <a:cubicBezTo>
                          <a:pt x="2534240" y="89875"/>
                          <a:pt x="2459532" y="274957"/>
                          <a:pt x="2499634" y="367992"/>
                        </a:cubicBezTo>
                        <a:cubicBezTo>
                          <a:pt x="2539736" y="461027"/>
                          <a:pt x="2453981" y="588529"/>
                          <a:pt x="2499634" y="766649"/>
                        </a:cubicBezTo>
                        <a:cubicBezTo>
                          <a:pt x="2341580" y="805101"/>
                          <a:pt x="2230322" y="724850"/>
                          <a:pt x="1999707" y="766649"/>
                        </a:cubicBezTo>
                        <a:cubicBezTo>
                          <a:pt x="1769092" y="808448"/>
                          <a:pt x="1718403" y="710811"/>
                          <a:pt x="1449788" y="766649"/>
                        </a:cubicBezTo>
                        <a:cubicBezTo>
                          <a:pt x="1181173" y="822487"/>
                          <a:pt x="1144713" y="730468"/>
                          <a:pt x="924865" y="766649"/>
                        </a:cubicBezTo>
                        <a:cubicBezTo>
                          <a:pt x="705017" y="802830"/>
                          <a:pt x="592882" y="752186"/>
                          <a:pt x="474930" y="766649"/>
                        </a:cubicBezTo>
                        <a:cubicBezTo>
                          <a:pt x="356979" y="781112"/>
                          <a:pt x="220393" y="717161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Example: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6DD46C-FD14-FB47-B139-7A56EFB9C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9" y="2875643"/>
            <a:ext cx="2844800" cy="226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BA00BE-CDCA-B946-A9D5-620C631A8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179" y="4888933"/>
            <a:ext cx="5219700" cy="1003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79C381-D632-A342-8102-828FB70F165C}"/>
              </a:ext>
            </a:extLst>
          </p:cNvPr>
          <p:cNvSpPr/>
          <p:nvPr/>
        </p:nvSpPr>
        <p:spPr>
          <a:xfrm>
            <a:off x="576942" y="5390583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Q: Compute KL Divergence </a:t>
            </a:r>
            <a:b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between p and q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AB80CC-1969-584E-AECD-CB55304D3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9850" y="715336"/>
            <a:ext cx="2286000" cy="2044700"/>
          </a:xfrm>
          <a:prstGeom prst="rect">
            <a:avLst/>
          </a:prstGeom>
          <a:effectLst>
            <a:outerShdw blurRad="250676" dist="223837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99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/>
          <a:lstStyle/>
          <a:p>
            <a:r>
              <a:rPr lang="en-US" dirty="0"/>
              <a:t>KL Divergence and Cross Entropy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21553-8E55-9E43-A0E5-498F337A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71" y="1319438"/>
            <a:ext cx="4267200" cy="1066800"/>
          </a:xfrm>
          <a:prstGeom prst="rect">
            <a:avLst/>
          </a:prstGeom>
          <a:ln w="3810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  <a:effectLst>
            <a:outerShdw blurRad="189061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34029-D702-ED41-86D8-692C0322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336" y="2752497"/>
            <a:ext cx="3517900" cy="2006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6BABA8-101B-2047-8DBA-B501EC738F05}"/>
              </a:ext>
            </a:extLst>
          </p:cNvPr>
          <p:cNvSpPr/>
          <p:nvPr/>
        </p:nvSpPr>
        <p:spPr>
          <a:xfrm>
            <a:off x="8828313" y="3209698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H(p)=?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H(q)=?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A27DF-D551-2941-98C0-269916052124}"/>
              </a:ext>
            </a:extLst>
          </p:cNvPr>
          <p:cNvSpPr/>
          <p:nvPr/>
        </p:nvSpPr>
        <p:spPr>
          <a:xfrm>
            <a:off x="167821" y="1354362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Kullback-Leibler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 Divergence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DCE29A-2314-CA42-98E7-695469F8B41B}"/>
              </a:ext>
            </a:extLst>
          </p:cNvPr>
          <p:cNvSpPr/>
          <p:nvPr/>
        </p:nvSpPr>
        <p:spPr>
          <a:xfrm>
            <a:off x="5627913" y="2662351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Random Variable 1: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Fair Coin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199CA8-9FD1-1A49-AFBE-9006D2DD2A34}"/>
              </a:ext>
            </a:extLst>
          </p:cNvPr>
          <p:cNvSpPr/>
          <p:nvPr/>
        </p:nvSpPr>
        <p:spPr>
          <a:xfrm>
            <a:off x="5431971" y="3705113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Random Variable 2: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Deterministic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2E598D-7325-A145-8EA0-34EB13F07914}"/>
              </a:ext>
            </a:extLst>
          </p:cNvPr>
          <p:cNvSpPr/>
          <p:nvPr/>
        </p:nvSpPr>
        <p:spPr>
          <a:xfrm>
            <a:off x="174171" y="2752497"/>
            <a:ext cx="2499634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499634"/>
                      <a:gd name="connsiteY0" fmla="*/ 0 h 766649"/>
                      <a:gd name="connsiteX1" fmla="*/ 549919 w 2499634"/>
                      <a:gd name="connsiteY1" fmla="*/ 0 h 766649"/>
                      <a:gd name="connsiteX2" fmla="*/ 1099839 w 2499634"/>
                      <a:gd name="connsiteY2" fmla="*/ 0 h 766649"/>
                      <a:gd name="connsiteX3" fmla="*/ 1524777 w 2499634"/>
                      <a:gd name="connsiteY3" fmla="*/ 0 h 766649"/>
                      <a:gd name="connsiteX4" fmla="*/ 2024704 w 2499634"/>
                      <a:gd name="connsiteY4" fmla="*/ 0 h 766649"/>
                      <a:gd name="connsiteX5" fmla="*/ 2499634 w 2499634"/>
                      <a:gd name="connsiteY5" fmla="*/ 0 h 766649"/>
                      <a:gd name="connsiteX6" fmla="*/ 2499634 w 2499634"/>
                      <a:gd name="connsiteY6" fmla="*/ 383325 h 766649"/>
                      <a:gd name="connsiteX7" fmla="*/ 2499634 w 2499634"/>
                      <a:gd name="connsiteY7" fmla="*/ 766649 h 766649"/>
                      <a:gd name="connsiteX8" fmla="*/ 1999707 w 2499634"/>
                      <a:gd name="connsiteY8" fmla="*/ 766649 h 766649"/>
                      <a:gd name="connsiteX9" fmla="*/ 1549773 w 2499634"/>
                      <a:gd name="connsiteY9" fmla="*/ 766649 h 766649"/>
                      <a:gd name="connsiteX10" fmla="*/ 1049846 w 2499634"/>
                      <a:gd name="connsiteY10" fmla="*/ 766649 h 766649"/>
                      <a:gd name="connsiteX11" fmla="*/ 574916 w 2499634"/>
                      <a:gd name="connsiteY11" fmla="*/ 766649 h 766649"/>
                      <a:gd name="connsiteX12" fmla="*/ 0 w 2499634"/>
                      <a:gd name="connsiteY12" fmla="*/ 766649 h 766649"/>
                      <a:gd name="connsiteX13" fmla="*/ 0 w 2499634"/>
                      <a:gd name="connsiteY13" fmla="*/ 383325 h 766649"/>
                      <a:gd name="connsiteX14" fmla="*/ 0 w 2499634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499634" h="766649" fill="none" extrusionOk="0">
                        <a:moveTo>
                          <a:pt x="0" y="0"/>
                        </a:moveTo>
                        <a:cubicBezTo>
                          <a:pt x="173335" y="-5050"/>
                          <a:pt x="375409" y="18346"/>
                          <a:pt x="549919" y="0"/>
                        </a:cubicBezTo>
                        <a:cubicBezTo>
                          <a:pt x="724429" y="-18346"/>
                          <a:pt x="882762" y="25441"/>
                          <a:pt x="1099839" y="0"/>
                        </a:cubicBezTo>
                        <a:cubicBezTo>
                          <a:pt x="1316916" y="-25441"/>
                          <a:pt x="1332858" y="43638"/>
                          <a:pt x="1524777" y="0"/>
                        </a:cubicBezTo>
                        <a:cubicBezTo>
                          <a:pt x="1716696" y="-43638"/>
                          <a:pt x="1903712" y="3827"/>
                          <a:pt x="2024704" y="0"/>
                        </a:cubicBezTo>
                        <a:cubicBezTo>
                          <a:pt x="2145696" y="-3827"/>
                          <a:pt x="2332051" y="27961"/>
                          <a:pt x="2499634" y="0"/>
                        </a:cubicBezTo>
                        <a:cubicBezTo>
                          <a:pt x="2508743" y="154338"/>
                          <a:pt x="2461163" y="203913"/>
                          <a:pt x="2499634" y="383325"/>
                        </a:cubicBezTo>
                        <a:cubicBezTo>
                          <a:pt x="2538105" y="562737"/>
                          <a:pt x="2456786" y="595664"/>
                          <a:pt x="2499634" y="766649"/>
                        </a:cubicBezTo>
                        <a:cubicBezTo>
                          <a:pt x="2310489" y="801647"/>
                          <a:pt x="2111238" y="734845"/>
                          <a:pt x="1999707" y="766649"/>
                        </a:cubicBezTo>
                        <a:cubicBezTo>
                          <a:pt x="1888176" y="798453"/>
                          <a:pt x="1717929" y="721732"/>
                          <a:pt x="1549773" y="766649"/>
                        </a:cubicBezTo>
                        <a:cubicBezTo>
                          <a:pt x="1381617" y="811566"/>
                          <a:pt x="1151290" y="747678"/>
                          <a:pt x="1049846" y="766649"/>
                        </a:cubicBezTo>
                        <a:cubicBezTo>
                          <a:pt x="948402" y="785620"/>
                          <a:pt x="747766" y="755901"/>
                          <a:pt x="574916" y="766649"/>
                        </a:cubicBezTo>
                        <a:cubicBezTo>
                          <a:pt x="402066" y="777397"/>
                          <a:pt x="285350" y="715073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499634" h="766649" stroke="0" extrusionOk="0">
                        <a:moveTo>
                          <a:pt x="0" y="0"/>
                        </a:moveTo>
                        <a:cubicBezTo>
                          <a:pt x="165838" y="-8930"/>
                          <a:pt x="364433" y="6595"/>
                          <a:pt x="499927" y="0"/>
                        </a:cubicBezTo>
                        <a:cubicBezTo>
                          <a:pt x="635421" y="-6595"/>
                          <a:pt x="882904" y="8529"/>
                          <a:pt x="1024850" y="0"/>
                        </a:cubicBezTo>
                        <a:cubicBezTo>
                          <a:pt x="1166796" y="-8529"/>
                          <a:pt x="1390329" y="29784"/>
                          <a:pt x="1499780" y="0"/>
                        </a:cubicBezTo>
                        <a:cubicBezTo>
                          <a:pt x="1609231" y="-29784"/>
                          <a:pt x="1907328" y="8416"/>
                          <a:pt x="2049700" y="0"/>
                        </a:cubicBezTo>
                        <a:cubicBezTo>
                          <a:pt x="2192072" y="-8416"/>
                          <a:pt x="2333770" y="20232"/>
                          <a:pt x="2499634" y="0"/>
                        </a:cubicBezTo>
                        <a:cubicBezTo>
                          <a:pt x="2534240" y="89875"/>
                          <a:pt x="2459532" y="274957"/>
                          <a:pt x="2499634" y="367992"/>
                        </a:cubicBezTo>
                        <a:cubicBezTo>
                          <a:pt x="2539736" y="461027"/>
                          <a:pt x="2453981" y="588529"/>
                          <a:pt x="2499634" y="766649"/>
                        </a:cubicBezTo>
                        <a:cubicBezTo>
                          <a:pt x="2341580" y="805101"/>
                          <a:pt x="2230322" y="724850"/>
                          <a:pt x="1999707" y="766649"/>
                        </a:cubicBezTo>
                        <a:cubicBezTo>
                          <a:pt x="1769092" y="808448"/>
                          <a:pt x="1718403" y="710811"/>
                          <a:pt x="1449788" y="766649"/>
                        </a:cubicBezTo>
                        <a:cubicBezTo>
                          <a:pt x="1181173" y="822487"/>
                          <a:pt x="1144713" y="730468"/>
                          <a:pt x="924865" y="766649"/>
                        </a:cubicBezTo>
                        <a:cubicBezTo>
                          <a:pt x="705017" y="802830"/>
                          <a:pt x="592882" y="752186"/>
                          <a:pt x="474930" y="766649"/>
                        </a:cubicBezTo>
                        <a:cubicBezTo>
                          <a:pt x="356979" y="781112"/>
                          <a:pt x="220393" y="717161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Example: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6DD46C-FD14-FB47-B139-7A56EFB9C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29" y="2875643"/>
            <a:ext cx="2844800" cy="226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BA00BE-CDCA-B946-A9D5-620C631A8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179" y="4888933"/>
            <a:ext cx="5219700" cy="1003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D48585-ED7E-694B-9015-A800C8B7B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0179" y="5865019"/>
            <a:ext cx="4991100" cy="9398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C457872-622B-F545-AD0A-A0211E684B6E}"/>
              </a:ext>
            </a:extLst>
          </p:cNvPr>
          <p:cNvSpPr/>
          <p:nvPr/>
        </p:nvSpPr>
        <p:spPr>
          <a:xfrm>
            <a:off x="576942" y="5390583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Q: Compute KL Divergence </a:t>
            </a:r>
            <a:b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between p and q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98C6A6-F55F-024C-A03E-557A8C8D5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850" y="715336"/>
            <a:ext cx="2286000" cy="2044700"/>
          </a:xfrm>
          <a:prstGeom prst="rect">
            <a:avLst/>
          </a:prstGeom>
          <a:effectLst>
            <a:outerShdw blurRad="250676" dist="223837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0130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/>
          <a:lstStyle/>
          <a:p>
            <a:r>
              <a:rPr lang="en-US" dirty="0"/>
              <a:t>KL Divergence and Cross Entropy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A27DF-D551-2941-98C0-269916052124}"/>
              </a:ext>
            </a:extLst>
          </p:cNvPr>
          <p:cNvSpPr/>
          <p:nvPr/>
        </p:nvSpPr>
        <p:spPr>
          <a:xfrm>
            <a:off x="167821" y="1354362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Cross Entropy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2FE1C0-69DD-5642-9B9C-0BCD0FAA7FA2}"/>
              </a:ext>
            </a:extLst>
          </p:cNvPr>
          <p:cNvSpPr/>
          <p:nvPr/>
        </p:nvSpPr>
        <p:spPr>
          <a:xfrm>
            <a:off x="3673021" y="1015093"/>
            <a:ext cx="5939065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5939065"/>
                      <a:gd name="connsiteY0" fmla="*/ 0 h 766649"/>
                      <a:gd name="connsiteX1" fmla="*/ 593907 w 5939065"/>
                      <a:gd name="connsiteY1" fmla="*/ 0 h 766649"/>
                      <a:gd name="connsiteX2" fmla="*/ 1187813 w 5939065"/>
                      <a:gd name="connsiteY2" fmla="*/ 0 h 766649"/>
                      <a:gd name="connsiteX3" fmla="*/ 1900501 w 5939065"/>
                      <a:gd name="connsiteY3" fmla="*/ 0 h 766649"/>
                      <a:gd name="connsiteX4" fmla="*/ 2435017 w 5939065"/>
                      <a:gd name="connsiteY4" fmla="*/ 0 h 766649"/>
                      <a:gd name="connsiteX5" fmla="*/ 2850751 w 5939065"/>
                      <a:gd name="connsiteY5" fmla="*/ 0 h 766649"/>
                      <a:gd name="connsiteX6" fmla="*/ 3325876 w 5939065"/>
                      <a:gd name="connsiteY6" fmla="*/ 0 h 766649"/>
                      <a:gd name="connsiteX7" fmla="*/ 3979174 w 5939065"/>
                      <a:gd name="connsiteY7" fmla="*/ 0 h 766649"/>
                      <a:gd name="connsiteX8" fmla="*/ 4513689 w 5939065"/>
                      <a:gd name="connsiteY8" fmla="*/ 0 h 766649"/>
                      <a:gd name="connsiteX9" fmla="*/ 5226377 w 5939065"/>
                      <a:gd name="connsiteY9" fmla="*/ 0 h 766649"/>
                      <a:gd name="connsiteX10" fmla="*/ 5939065 w 5939065"/>
                      <a:gd name="connsiteY10" fmla="*/ 0 h 766649"/>
                      <a:gd name="connsiteX11" fmla="*/ 5939065 w 5939065"/>
                      <a:gd name="connsiteY11" fmla="*/ 375658 h 766649"/>
                      <a:gd name="connsiteX12" fmla="*/ 5939065 w 5939065"/>
                      <a:gd name="connsiteY12" fmla="*/ 766649 h 766649"/>
                      <a:gd name="connsiteX13" fmla="*/ 5226377 w 5939065"/>
                      <a:gd name="connsiteY13" fmla="*/ 766649 h 766649"/>
                      <a:gd name="connsiteX14" fmla="*/ 4632471 w 5939065"/>
                      <a:gd name="connsiteY14" fmla="*/ 766649 h 766649"/>
                      <a:gd name="connsiteX15" fmla="*/ 4157345 w 5939065"/>
                      <a:gd name="connsiteY15" fmla="*/ 766649 h 766649"/>
                      <a:gd name="connsiteX16" fmla="*/ 3444658 w 5939065"/>
                      <a:gd name="connsiteY16" fmla="*/ 766649 h 766649"/>
                      <a:gd name="connsiteX17" fmla="*/ 2969533 w 5939065"/>
                      <a:gd name="connsiteY17" fmla="*/ 766649 h 766649"/>
                      <a:gd name="connsiteX18" fmla="*/ 2494407 w 5939065"/>
                      <a:gd name="connsiteY18" fmla="*/ 766649 h 766649"/>
                      <a:gd name="connsiteX19" fmla="*/ 1900501 w 5939065"/>
                      <a:gd name="connsiteY19" fmla="*/ 766649 h 766649"/>
                      <a:gd name="connsiteX20" fmla="*/ 1425376 w 5939065"/>
                      <a:gd name="connsiteY20" fmla="*/ 766649 h 766649"/>
                      <a:gd name="connsiteX21" fmla="*/ 712688 w 5939065"/>
                      <a:gd name="connsiteY21" fmla="*/ 766649 h 766649"/>
                      <a:gd name="connsiteX22" fmla="*/ 0 w 5939065"/>
                      <a:gd name="connsiteY22" fmla="*/ 766649 h 766649"/>
                      <a:gd name="connsiteX23" fmla="*/ 0 w 5939065"/>
                      <a:gd name="connsiteY23" fmla="*/ 383325 h 766649"/>
                      <a:gd name="connsiteX24" fmla="*/ 0 w 5939065"/>
                      <a:gd name="connsiteY2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39065" h="766649" fill="none" extrusionOk="0">
                        <a:moveTo>
                          <a:pt x="0" y="0"/>
                        </a:moveTo>
                        <a:cubicBezTo>
                          <a:pt x="119711" y="-43486"/>
                          <a:pt x="361503" y="51991"/>
                          <a:pt x="593907" y="0"/>
                        </a:cubicBezTo>
                        <a:cubicBezTo>
                          <a:pt x="826311" y="-51991"/>
                          <a:pt x="1055855" y="19197"/>
                          <a:pt x="1187813" y="0"/>
                        </a:cubicBezTo>
                        <a:cubicBezTo>
                          <a:pt x="1319771" y="-19197"/>
                          <a:pt x="1721383" y="22347"/>
                          <a:pt x="1900501" y="0"/>
                        </a:cubicBezTo>
                        <a:cubicBezTo>
                          <a:pt x="2079619" y="-22347"/>
                          <a:pt x="2208200" y="29343"/>
                          <a:pt x="2435017" y="0"/>
                        </a:cubicBezTo>
                        <a:cubicBezTo>
                          <a:pt x="2661834" y="-29343"/>
                          <a:pt x="2743416" y="4694"/>
                          <a:pt x="2850751" y="0"/>
                        </a:cubicBezTo>
                        <a:cubicBezTo>
                          <a:pt x="2958086" y="-4694"/>
                          <a:pt x="3157276" y="2704"/>
                          <a:pt x="3325876" y="0"/>
                        </a:cubicBezTo>
                        <a:cubicBezTo>
                          <a:pt x="3494477" y="-2704"/>
                          <a:pt x="3807898" y="71998"/>
                          <a:pt x="3979174" y="0"/>
                        </a:cubicBezTo>
                        <a:cubicBezTo>
                          <a:pt x="4150450" y="-71998"/>
                          <a:pt x="4305249" y="22577"/>
                          <a:pt x="4513689" y="0"/>
                        </a:cubicBezTo>
                        <a:cubicBezTo>
                          <a:pt x="4722129" y="-22577"/>
                          <a:pt x="5044267" y="60537"/>
                          <a:pt x="5226377" y="0"/>
                        </a:cubicBezTo>
                        <a:cubicBezTo>
                          <a:pt x="5408487" y="-60537"/>
                          <a:pt x="5702018" y="35116"/>
                          <a:pt x="5939065" y="0"/>
                        </a:cubicBezTo>
                        <a:cubicBezTo>
                          <a:pt x="5966211" y="177877"/>
                          <a:pt x="5897295" y="273914"/>
                          <a:pt x="5939065" y="375658"/>
                        </a:cubicBezTo>
                        <a:cubicBezTo>
                          <a:pt x="5980835" y="477402"/>
                          <a:pt x="5904723" y="648622"/>
                          <a:pt x="5939065" y="766649"/>
                        </a:cubicBezTo>
                        <a:cubicBezTo>
                          <a:pt x="5649059" y="845043"/>
                          <a:pt x="5488958" y="693586"/>
                          <a:pt x="5226377" y="766649"/>
                        </a:cubicBezTo>
                        <a:cubicBezTo>
                          <a:pt x="4963796" y="839712"/>
                          <a:pt x="4870768" y="752173"/>
                          <a:pt x="4632471" y="766649"/>
                        </a:cubicBezTo>
                        <a:cubicBezTo>
                          <a:pt x="4394174" y="781125"/>
                          <a:pt x="4253467" y="765788"/>
                          <a:pt x="4157345" y="766649"/>
                        </a:cubicBezTo>
                        <a:cubicBezTo>
                          <a:pt x="4061223" y="767510"/>
                          <a:pt x="3733209" y="692381"/>
                          <a:pt x="3444658" y="766649"/>
                        </a:cubicBezTo>
                        <a:cubicBezTo>
                          <a:pt x="3156107" y="840917"/>
                          <a:pt x="3188019" y="717289"/>
                          <a:pt x="2969533" y="766649"/>
                        </a:cubicBezTo>
                        <a:cubicBezTo>
                          <a:pt x="2751047" y="816009"/>
                          <a:pt x="2708857" y="714168"/>
                          <a:pt x="2494407" y="766649"/>
                        </a:cubicBezTo>
                        <a:cubicBezTo>
                          <a:pt x="2279957" y="819130"/>
                          <a:pt x="2083954" y="752036"/>
                          <a:pt x="1900501" y="766649"/>
                        </a:cubicBezTo>
                        <a:cubicBezTo>
                          <a:pt x="1717048" y="781262"/>
                          <a:pt x="1595744" y="735770"/>
                          <a:pt x="1425376" y="766649"/>
                        </a:cubicBezTo>
                        <a:cubicBezTo>
                          <a:pt x="1255008" y="797528"/>
                          <a:pt x="945612" y="758771"/>
                          <a:pt x="712688" y="766649"/>
                        </a:cubicBezTo>
                        <a:cubicBezTo>
                          <a:pt x="479764" y="774527"/>
                          <a:pt x="318803" y="748946"/>
                          <a:pt x="0" y="766649"/>
                        </a:cubicBezTo>
                        <a:cubicBezTo>
                          <a:pt x="-43953" y="646642"/>
                          <a:pt x="5640" y="485295"/>
                          <a:pt x="0" y="383325"/>
                        </a:cubicBezTo>
                        <a:cubicBezTo>
                          <a:pt x="-5640" y="281355"/>
                          <a:pt x="35325" y="95867"/>
                          <a:pt x="0" y="0"/>
                        </a:cubicBezTo>
                        <a:close/>
                      </a:path>
                      <a:path w="5939065" h="766649" stroke="0" extrusionOk="0">
                        <a:moveTo>
                          <a:pt x="0" y="0"/>
                        </a:moveTo>
                        <a:cubicBezTo>
                          <a:pt x="164145" y="-58380"/>
                          <a:pt x="326263" y="37760"/>
                          <a:pt x="593907" y="0"/>
                        </a:cubicBezTo>
                        <a:cubicBezTo>
                          <a:pt x="861551" y="-37760"/>
                          <a:pt x="979828" y="7368"/>
                          <a:pt x="1247204" y="0"/>
                        </a:cubicBezTo>
                        <a:cubicBezTo>
                          <a:pt x="1514580" y="-7368"/>
                          <a:pt x="1548145" y="54037"/>
                          <a:pt x="1781720" y="0"/>
                        </a:cubicBezTo>
                        <a:cubicBezTo>
                          <a:pt x="2015295" y="-54037"/>
                          <a:pt x="2259568" y="85290"/>
                          <a:pt x="2494407" y="0"/>
                        </a:cubicBezTo>
                        <a:cubicBezTo>
                          <a:pt x="2729246" y="-85290"/>
                          <a:pt x="2856207" y="66554"/>
                          <a:pt x="3088314" y="0"/>
                        </a:cubicBezTo>
                        <a:cubicBezTo>
                          <a:pt x="3320421" y="-66554"/>
                          <a:pt x="3341892" y="31513"/>
                          <a:pt x="3563439" y="0"/>
                        </a:cubicBezTo>
                        <a:cubicBezTo>
                          <a:pt x="3784986" y="-31513"/>
                          <a:pt x="3910771" y="866"/>
                          <a:pt x="4038564" y="0"/>
                        </a:cubicBezTo>
                        <a:cubicBezTo>
                          <a:pt x="4166357" y="-866"/>
                          <a:pt x="4255498" y="925"/>
                          <a:pt x="4454299" y="0"/>
                        </a:cubicBezTo>
                        <a:cubicBezTo>
                          <a:pt x="4653100" y="-925"/>
                          <a:pt x="4922046" y="70762"/>
                          <a:pt x="5048205" y="0"/>
                        </a:cubicBezTo>
                        <a:cubicBezTo>
                          <a:pt x="5174364" y="-70762"/>
                          <a:pt x="5541959" y="23745"/>
                          <a:pt x="5939065" y="0"/>
                        </a:cubicBezTo>
                        <a:cubicBezTo>
                          <a:pt x="5984162" y="170005"/>
                          <a:pt x="5915962" y="276015"/>
                          <a:pt x="5939065" y="398657"/>
                        </a:cubicBezTo>
                        <a:cubicBezTo>
                          <a:pt x="5962168" y="521299"/>
                          <a:pt x="5934046" y="679276"/>
                          <a:pt x="5939065" y="766649"/>
                        </a:cubicBezTo>
                        <a:cubicBezTo>
                          <a:pt x="5803015" y="787767"/>
                          <a:pt x="5623047" y="717864"/>
                          <a:pt x="5523330" y="766649"/>
                        </a:cubicBezTo>
                        <a:cubicBezTo>
                          <a:pt x="5423614" y="815434"/>
                          <a:pt x="5194969" y="759480"/>
                          <a:pt x="5048205" y="766649"/>
                        </a:cubicBezTo>
                        <a:cubicBezTo>
                          <a:pt x="4901442" y="773818"/>
                          <a:pt x="4792287" y="759673"/>
                          <a:pt x="4632471" y="766649"/>
                        </a:cubicBezTo>
                        <a:cubicBezTo>
                          <a:pt x="4472655" y="773625"/>
                          <a:pt x="4235555" y="707775"/>
                          <a:pt x="4097955" y="766649"/>
                        </a:cubicBezTo>
                        <a:cubicBezTo>
                          <a:pt x="3960355" y="825523"/>
                          <a:pt x="3797439" y="722569"/>
                          <a:pt x="3563439" y="766649"/>
                        </a:cubicBezTo>
                        <a:cubicBezTo>
                          <a:pt x="3329439" y="810729"/>
                          <a:pt x="3125618" y="721021"/>
                          <a:pt x="2850751" y="766649"/>
                        </a:cubicBezTo>
                        <a:cubicBezTo>
                          <a:pt x="2575884" y="812277"/>
                          <a:pt x="2601794" y="727310"/>
                          <a:pt x="2435017" y="766649"/>
                        </a:cubicBezTo>
                        <a:cubicBezTo>
                          <a:pt x="2268240" y="805988"/>
                          <a:pt x="2033660" y="720919"/>
                          <a:pt x="1781719" y="766649"/>
                        </a:cubicBezTo>
                        <a:cubicBezTo>
                          <a:pt x="1529778" y="812379"/>
                          <a:pt x="1502493" y="754050"/>
                          <a:pt x="1247204" y="766649"/>
                        </a:cubicBezTo>
                        <a:cubicBezTo>
                          <a:pt x="991915" y="779248"/>
                          <a:pt x="924233" y="726392"/>
                          <a:pt x="712688" y="766649"/>
                        </a:cubicBezTo>
                        <a:cubicBezTo>
                          <a:pt x="501143" y="806906"/>
                          <a:pt x="243644" y="726525"/>
                          <a:pt x="0" y="766649"/>
                        </a:cubicBezTo>
                        <a:cubicBezTo>
                          <a:pt x="-6797" y="679995"/>
                          <a:pt x="7679" y="527248"/>
                          <a:pt x="0" y="383325"/>
                        </a:cubicBezTo>
                        <a:cubicBezTo>
                          <a:pt x="-7679" y="239402"/>
                          <a:pt x="38884" y="1599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For two distributions (PMFs)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p,q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B1322-CDD5-0042-9193-AF6BD161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2002291"/>
            <a:ext cx="5245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3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/>
          <a:lstStyle/>
          <a:p>
            <a:r>
              <a:rPr lang="en-US" dirty="0"/>
              <a:t>KL Divergence and Cross Entropy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A27DF-D551-2941-98C0-269916052124}"/>
              </a:ext>
            </a:extLst>
          </p:cNvPr>
          <p:cNvSpPr/>
          <p:nvPr/>
        </p:nvSpPr>
        <p:spPr>
          <a:xfrm>
            <a:off x="167821" y="1354362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Cross Entropy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2FE1C0-69DD-5642-9B9C-0BCD0FAA7FA2}"/>
              </a:ext>
            </a:extLst>
          </p:cNvPr>
          <p:cNvSpPr/>
          <p:nvPr/>
        </p:nvSpPr>
        <p:spPr>
          <a:xfrm>
            <a:off x="3673021" y="1015093"/>
            <a:ext cx="5939065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5939065"/>
                      <a:gd name="connsiteY0" fmla="*/ 0 h 766649"/>
                      <a:gd name="connsiteX1" fmla="*/ 593907 w 5939065"/>
                      <a:gd name="connsiteY1" fmla="*/ 0 h 766649"/>
                      <a:gd name="connsiteX2" fmla="*/ 1187813 w 5939065"/>
                      <a:gd name="connsiteY2" fmla="*/ 0 h 766649"/>
                      <a:gd name="connsiteX3" fmla="*/ 1900501 w 5939065"/>
                      <a:gd name="connsiteY3" fmla="*/ 0 h 766649"/>
                      <a:gd name="connsiteX4" fmla="*/ 2435017 w 5939065"/>
                      <a:gd name="connsiteY4" fmla="*/ 0 h 766649"/>
                      <a:gd name="connsiteX5" fmla="*/ 2850751 w 5939065"/>
                      <a:gd name="connsiteY5" fmla="*/ 0 h 766649"/>
                      <a:gd name="connsiteX6" fmla="*/ 3325876 w 5939065"/>
                      <a:gd name="connsiteY6" fmla="*/ 0 h 766649"/>
                      <a:gd name="connsiteX7" fmla="*/ 3979174 w 5939065"/>
                      <a:gd name="connsiteY7" fmla="*/ 0 h 766649"/>
                      <a:gd name="connsiteX8" fmla="*/ 4513689 w 5939065"/>
                      <a:gd name="connsiteY8" fmla="*/ 0 h 766649"/>
                      <a:gd name="connsiteX9" fmla="*/ 5226377 w 5939065"/>
                      <a:gd name="connsiteY9" fmla="*/ 0 h 766649"/>
                      <a:gd name="connsiteX10" fmla="*/ 5939065 w 5939065"/>
                      <a:gd name="connsiteY10" fmla="*/ 0 h 766649"/>
                      <a:gd name="connsiteX11" fmla="*/ 5939065 w 5939065"/>
                      <a:gd name="connsiteY11" fmla="*/ 375658 h 766649"/>
                      <a:gd name="connsiteX12" fmla="*/ 5939065 w 5939065"/>
                      <a:gd name="connsiteY12" fmla="*/ 766649 h 766649"/>
                      <a:gd name="connsiteX13" fmla="*/ 5226377 w 5939065"/>
                      <a:gd name="connsiteY13" fmla="*/ 766649 h 766649"/>
                      <a:gd name="connsiteX14" fmla="*/ 4632471 w 5939065"/>
                      <a:gd name="connsiteY14" fmla="*/ 766649 h 766649"/>
                      <a:gd name="connsiteX15" fmla="*/ 4157345 w 5939065"/>
                      <a:gd name="connsiteY15" fmla="*/ 766649 h 766649"/>
                      <a:gd name="connsiteX16" fmla="*/ 3444658 w 5939065"/>
                      <a:gd name="connsiteY16" fmla="*/ 766649 h 766649"/>
                      <a:gd name="connsiteX17" fmla="*/ 2969533 w 5939065"/>
                      <a:gd name="connsiteY17" fmla="*/ 766649 h 766649"/>
                      <a:gd name="connsiteX18" fmla="*/ 2494407 w 5939065"/>
                      <a:gd name="connsiteY18" fmla="*/ 766649 h 766649"/>
                      <a:gd name="connsiteX19" fmla="*/ 1900501 w 5939065"/>
                      <a:gd name="connsiteY19" fmla="*/ 766649 h 766649"/>
                      <a:gd name="connsiteX20" fmla="*/ 1425376 w 5939065"/>
                      <a:gd name="connsiteY20" fmla="*/ 766649 h 766649"/>
                      <a:gd name="connsiteX21" fmla="*/ 712688 w 5939065"/>
                      <a:gd name="connsiteY21" fmla="*/ 766649 h 766649"/>
                      <a:gd name="connsiteX22" fmla="*/ 0 w 5939065"/>
                      <a:gd name="connsiteY22" fmla="*/ 766649 h 766649"/>
                      <a:gd name="connsiteX23" fmla="*/ 0 w 5939065"/>
                      <a:gd name="connsiteY23" fmla="*/ 383325 h 766649"/>
                      <a:gd name="connsiteX24" fmla="*/ 0 w 5939065"/>
                      <a:gd name="connsiteY2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39065" h="766649" fill="none" extrusionOk="0">
                        <a:moveTo>
                          <a:pt x="0" y="0"/>
                        </a:moveTo>
                        <a:cubicBezTo>
                          <a:pt x="119711" y="-43486"/>
                          <a:pt x="361503" y="51991"/>
                          <a:pt x="593907" y="0"/>
                        </a:cubicBezTo>
                        <a:cubicBezTo>
                          <a:pt x="826311" y="-51991"/>
                          <a:pt x="1055855" y="19197"/>
                          <a:pt x="1187813" y="0"/>
                        </a:cubicBezTo>
                        <a:cubicBezTo>
                          <a:pt x="1319771" y="-19197"/>
                          <a:pt x="1721383" y="22347"/>
                          <a:pt x="1900501" y="0"/>
                        </a:cubicBezTo>
                        <a:cubicBezTo>
                          <a:pt x="2079619" y="-22347"/>
                          <a:pt x="2208200" y="29343"/>
                          <a:pt x="2435017" y="0"/>
                        </a:cubicBezTo>
                        <a:cubicBezTo>
                          <a:pt x="2661834" y="-29343"/>
                          <a:pt x="2743416" y="4694"/>
                          <a:pt x="2850751" y="0"/>
                        </a:cubicBezTo>
                        <a:cubicBezTo>
                          <a:pt x="2958086" y="-4694"/>
                          <a:pt x="3157276" y="2704"/>
                          <a:pt x="3325876" y="0"/>
                        </a:cubicBezTo>
                        <a:cubicBezTo>
                          <a:pt x="3494477" y="-2704"/>
                          <a:pt x="3807898" y="71998"/>
                          <a:pt x="3979174" y="0"/>
                        </a:cubicBezTo>
                        <a:cubicBezTo>
                          <a:pt x="4150450" y="-71998"/>
                          <a:pt x="4305249" y="22577"/>
                          <a:pt x="4513689" y="0"/>
                        </a:cubicBezTo>
                        <a:cubicBezTo>
                          <a:pt x="4722129" y="-22577"/>
                          <a:pt x="5044267" y="60537"/>
                          <a:pt x="5226377" y="0"/>
                        </a:cubicBezTo>
                        <a:cubicBezTo>
                          <a:pt x="5408487" y="-60537"/>
                          <a:pt x="5702018" y="35116"/>
                          <a:pt x="5939065" y="0"/>
                        </a:cubicBezTo>
                        <a:cubicBezTo>
                          <a:pt x="5966211" y="177877"/>
                          <a:pt x="5897295" y="273914"/>
                          <a:pt x="5939065" y="375658"/>
                        </a:cubicBezTo>
                        <a:cubicBezTo>
                          <a:pt x="5980835" y="477402"/>
                          <a:pt x="5904723" y="648622"/>
                          <a:pt x="5939065" y="766649"/>
                        </a:cubicBezTo>
                        <a:cubicBezTo>
                          <a:pt x="5649059" y="845043"/>
                          <a:pt x="5488958" y="693586"/>
                          <a:pt x="5226377" y="766649"/>
                        </a:cubicBezTo>
                        <a:cubicBezTo>
                          <a:pt x="4963796" y="839712"/>
                          <a:pt x="4870768" y="752173"/>
                          <a:pt x="4632471" y="766649"/>
                        </a:cubicBezTo>
                        <a:cubicBezTo>
                          <a:pt x="4394174" y="781125"/>
                          <a:pt x="4253467" y="765788"/>
                          <a:pt x="4157345" y="766649"/>
                        </a:cubicBezTo>
                        <a:cubicBezTo>
                          <a:pt x="4061223" y="767510"/>
                          <a:pt x="3733209" y="692381"/>
                          <a:pt x="3444658" y="766649"/>
                        </a:cubicBezTo>
                        <a:cubicBezTo>
                          <a:pt x="3156107" y="840917"/>
                          <a:pt x="3188019" y="717289"/>
                          <a:pt x="2969533" y="766649"/>
                        </a:cubicBezTo>
                        <a:cubicBezTo>
                          <a:pt x="2751047" y="816009"/>
                          <a:pt x="2708857" y="714168"/>
                          <a:pt x="2494407" y="766649"/>
                        </a:cubicBezTo>
                        <a:cubicBezTo>
                          <a:pt x="2279957" y="819130"/>
                          <a:pt x="2083954" y="752036"/>
                          <a:pt x="1900501" y="766649"/>
                        </a:cubicBezTo>
                        <a:cubicBezTo>
                          <a:pt x="1717048" y="781262"/>
                          <a:pt x="1595744" y="735770"/>
                          <a:pt x="1425376" y="766649"/>
                        </a:cubicBezTo>
                        <a:cubicBezTo>
                          <a:pt x="1255008" y="797528"/>
                          <a:pt x="945612" y="758771"/>
                          <a:pt x="712688" y="766649"/>
                        </a:cubicBezTo>
                        <a:cubicBezTo>
                          <a:pt x="479764" y="774527"/>
                          <a:pt x="318803" y="748946"/>
                          <a:pt x="0" y="766649"/>
                        </a:cubicBezTo>
                        <a:cubicBezTo>
                          <a:pt x="-43953" y="646642"/>
                          <a:pt x="5640" y="485295"/>
                          <a:pt x="0" y="383325"/>
                        </a:cubicBezTo>
                        <a:cubicBezTo>
                          <a:pt x="-5640" y="281355"/>
                          <a:pt x="35325" y="95867"/>
                          <a:pt x="0" y="0"/>
                        </a:cubicBezTo>
                        <a:close/>
                      </a:path>
                      <a:path w="5939065" h="766649" stroke="0" extrusionOk="0">
                        <a:moveTo>
                          <a:pt x="0" y="0"/>
                        </a:moveTo>
                        <a:cubicBezTo>
                          <a:pt x="164145" y="-58380"/>
                          <a:pt x="326263" y="37760"/>
                          <a:pt x="593907" y="0"/>
                        </a:cubicBezTo>
                        <a:cubicBezTo>
                          <a:pt x="861551" y="-37760"/>
                          <a:pt x="979828" y="7368"/>
                          <a:pt x="1247204" y="0"/>
                        </a:cubicBezTo>
                        <a:cubicBezTo>
                          <a:pt x="1514580" y="-7368"/>
                          <a:pt x="1548145" y="54037"/>
                          <a:pt x="1781720" y="0"/>
                        </a:cubicBezTo>
                        <a:cubicBezTo>
                          <a:pt x="2015295" y="-54037"/>
                          <a:pt x="2259568" y="85290"/>
                          <a:pt x="2494407" y="0"/>
                        </a:cubicBezTo>
                        <a:cubicBezTo>
                          <a:pt x="2729246" y="-85290"/>
                          <a:pt x="2856207" y="66554"/>
                          <a:pt x="3088314" y="0"/>
                        </a:cubicBezTo>
                        <a:cubicBezTo>
                          <a:pt x="3320421" y="-66554"/>
                          <a:pt x="3341892" y="31513"/>
                          <a:pt x="3563439" y="0"/>
                        </a:cubicBezTo>
                        <a:cubicBezTo>
                          <a:pt x="3784986" y="-31513"/>
                          <a:pt x="3910771" y="866"/>
                          <a:pt x="4038564" y="0"/>
                        </a:cubicBezTo>
                        <a:cubicBezTo>
                          <a:pt x="4166357" y="-866"/>
                          <a:pt x="4255498" y="925"/>
                          <a:pt x="4454299" y="0"/>
                        </a:cubicBezTo>
                        <a:cubicBezTo>
                          <a:pt x="4653100" y="-925"/>
                          <a:pt x="4922046" y="70762"/>
                          <a:pt x="5048205" y="0"/>
                        </a:cubicBezTo>
                        <a:cubicBezTo>
                          <a:pt x="5174364" y="-70762"/>
                          <a:pt x="5541959" y="23745"/>
                          <a:pt x="5939065" y="0"/>
                        </a:cubicBezTo>
                        <a:cubicBezTo>
                          <a:pt x="5984162" y="170005"/>
                          <a:pt x="5915962" y="276015"/>
                          <a:pt x="5939065" y="398657"/>
                        </a:cubicBezTo>
                        <a:cubicBezTo>
                          <a:pt x="5962168" y="521299"/>
                          <a:pt x="5934046" y="679276"/>
                          <a:pt x="5939065" y="766649"/>
                        </a:cubicBezTo>
                        <a:cubicBezTo>
                          <a:pt x="5803015" y="787767"/>
                          <a:pt x="5623047" y="717864"/>
                          <a:pt x="5523330" y="766649"/>
                        </a:cubicBezTo>
                        <a:cubicBezTo>
                          <a:pt x="5423614" y="815434"/>
                          <a:pt x="5194969" y="759480"/>
                          <a:pt x="5048205" y="766649"/>
                        </a:cubicBezTo>
                        <a:cubicBezTo>
                          <a:pt x="4901442" y="773818"/>
                          <a:pt x="4792287" y="759673"/>
                          <a:pt x="4632471" y="766649"/>
                        </a:cubicBezTo>
                        <a:cubicBezTo>
                          <a:pt x="4472655" y="773625"/>
                          <a:pt x="4235555" y="707775"/>
                          <a:pt x="4097955" y="766649"/>
                        </a:cubicBezTo>
                        <a:cubicBezTo>
                          <a:pt x="3960355" y="825523"/>
                          <a:pt x="3797439" y="722569"/>
                          <a:pt x="3563439" y="766649"/>
                        </a:cubicBezTo>
                        <a:cubicBezTo>
                          <a:pt x="3329439" y="810729"/>
                          <a:pt x="3125618" y="721021"/>
                          <a:pt x="2850751" y="766649"/>
                        </a:cubicBezTo>
                        <a:cubicBezTo>
                          <a:pt x="2575884" y="812277"/>
                          <a:pt x="2601794" y="727310"/>
                          <a:pt x="2435017" y="766649"/>
                        </a:cubicBezTo>
                        <a:cubicBezTo>
                          <a:pt x="2268240" y="805988"/>
                          <a:pt x="2033660" y="720919"/>
                          <a:pt x="1781719" y="766649"/>
                        </a:cubicBezTo>
                        <a:cubicBezTo>
                          <a:pt x="1529778" y="812379"/>
                          <a:pt x="1502493" y="754050"/>
                          <a:pt x="1247204" y="766649"/>
                        </a:cubicBezTo>
                        <a:cubicBezTo>
                          <a:pt x="991915" y="779248"/>
                          <a:pt x="924233" y="726392"/>
                          <a:pt x="712688" y="766649"/>
                        </a:cubicBezTo>
                        <a:cubicBezTo>
                          <a:pt x="501143" y="806906"/>
                          <a:pt x="243644" y="726525"/>
                          <a:pt x="0" y="766649"/>
                        </a:cubicBezTo>
                        <a:cubicBezTo>
                          <a:pt x="-6797" y="679995"/>
                          <a:pt x="7679" y="527248"/>
                          <a:pt x="0" y="383325"/>
                        </a:cubicBezTo>
                        <a:cubicBezTo>
                          <a:pt x="-7679" y="239402"/>
                          <a:pt x="38884" y="1599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For two distributions (PMFs)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p,q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B1322-CDD5-0042-9193-AF6BD161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2002291"/>
            <a:ext cx="52451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43D38-F8B0-5A4D-8B33-38B9F846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36" y="3429000"/>
            <a:ext cx="1765300" cy="132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6D7E7-40A2-B247-869D-7618CCB5E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100" y="3429000"/>
            <a:ext cx="3517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69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/>
          <a:lstStyle/>
          <a:p>
            <a:r>
              <a:rPr lang="en-US" dirty="0"/>
              <a:t>KL Divergence and Cross Entropy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6BABA8-101B-2047-8DBA-B501EC738F05}"/>
              </a:ext>
            </a:extLst>
          </p:cNvPr>
          <p:cNvSpPr/>
          <p:nvPr/>
        </p:nvSpPr>
        <p:spPr>
          <a:xfrm>
            <a:off x="1109436" y="5503638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Sanity 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p,p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)=?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A27DF-D551-2941-98C0-269916052124}"/>
              </a:ext>
            </a:extLst>
          </p:cNvPr>
          <p:cNvSpPr/>
          <p:nvPr/>
        </p:nvSpPr>
        <p:spPr>
          <a:xfrm>
            <a:off x="167821" y="1354362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Cross Entropy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2FE1C0-69DD-5642-9B9C-0BCD0FAA7FA2}"/>
              </a:ext>
            </a:extLst>
          </p:cNvPr>
          <p:cNvSpPr/>
          <p:nvPr/>
        </p:nvSpPr>
        <p:spPr>
          <a:xfrm>
            <a:off x="3673021" y="1015093"/>
            <a:ext cx="5939065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5939065"/>
                      <a:gd name="connsiteY0" fmla="*/ 0 h 766649"/>
                      <a:gd name="connsiteX1" fmla="*/ 593907 w 5939065"/>
                      <a:gd name="connsiteY1" fmla="*/ 0 h 766649"/>
                      <a:gd name="connsiteX2" fmla="*/ 1187813 w 5939065"/>
                      <a:gd name="connsiteY2" fmla="*/ 0 h 766649"/>
                      <a:gd name="connsiteX3" fmla="*/ 1900501 w 5939065"/>
                      <a:gd name="connsiteY3" fmla="*/ 0 h 766649"/>
                      <a:gd name="connsiteX4" fmla="*/ 2435017 w 5939065"/>
                      <a:gd name="connsiteY4" fmla="*/ 0 h 766649"/>
                      <a:gd name="connsiteX5" fmla="*/ 2850751 w 5939065"/>
                      <a:gd name="connsiteY5" fmla="*/ 0 h 766649"/>
                      <a:gd name="connsiteX6" fmla="*/ 3325876 w 5939065"/>
                      <a:gd name="connsiteY6" fmla="*/ 0 h 766649"/>
                      <a:gd name="connsiteX7" fmla="*/ 3979174 w 5939065"/>
                      <a:gd name="connsiteY7" fmla="*/ 0 h 766649"/>
                      <a:gd name="connsiteX8" fmla="*/ 4513689 w 5939065"/>
                      <a:gd name="connsiteY8" fmla="*/ 0 h 766649"/>
                      <a:gd name="connsiteX9" fmla="*/ 5226377 w 5939065"/>
                      <a:gd name="connsiteY9" fmla="*/ 0 h 766649"/>
                      <a:gd name="connsiteX10" fmla="*/ 5939065 w 5939065"/>
                      <a:gd name="connsiteY10" fmla="*/ 0 h 766649"/>
                      <a:gd name="connsiteX11" fmla="*/ 5939065 w 5939065"/>
                      <a:gd name="connsiteY11" fmla="*/ 375658 h 766649"/>
                      <a:gd name="connsiteX12" fmla="*/ 5939065 w 5939065"/>
                      <a:gd name="connsiteY12" fmla="*/ 766649 h 766649"/>
                      <a:gd name="connsiteX13" fmla="*/ 5226377 w 5939065"/>
                      <a:gd name="connsiteY13" fmla="*/ 766649 h 766649"/>
                      <a:gd name="connsiteX14" fmla="*/ 4632471 w 5939065"/>
                      <a:gd name="connsiteY14" fmla="*/ 766649 h 766649"/>
                      <a:gd name="connsiteX15" fmla="*/ 4157345 w 5939065"/>
                      <a:gd name="connsiteY15" fmla="*/ 766649 h 766649"/>
                      <a:gd name="connsiteX16" fmla="*/ 3444658 w 5939065"/>
                      <a:gd name="connsiteY16" fmla="*/ 766649 h 766649"/>
                      <a:gd name="connsiteX17" fmla="*/ 2969533 w 5939065"/>
                      <a:gd name="connsiteY17" fmla="*/ 766649 h 766649"/>
                      <a:gd name="connsiteX18" fmla="*/ 2494407 w 5939065"/>
                      <a:gd name="connsiteY18" fmla="*/ 766649 h 766649"/>
                      <a:gd name="connsiteX19" fmla="*/ 1900501 w 5939065"/>
                      <a:gd name="connsiteY19" fmla="*/ 766649 h 766649"/>
                      <a:gd name="connsiteX20" fmla="*/ 1425376 w 5939065"/>
                      <a:gd name="connsiteY20" fmla="*/ 766649 h 766649"/>
                      <a:gd name="connsiteX21" fmla="*/ 712688 w 5939065"/>
                      <a:gd name="connsiteY21" fmla="*/ 766649 h 766649"/>
                      <a:gd name="connsiteX22" fmla="*/ 0 w 5939065"/>
                      <a:gd name="connsiteY22" fmla="*/ 766649 h 766649"/>
                      <a:gd name="connsiteX23" fmla="*/ 0 w 5939065"/>
                      <a:gd name="connsiteY23" fmla="*/ 383325 h 766649"/>
                      <a:gd name="connsiteX24" fmla="*/ 0 w 5939065"/>
                      <a:gd name="connsiteY2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39065" h="766649" fill="none" extrusionOk="0">
                        <a:moveTo>
                          <a:pt x="0" y="0"/>
                        </a:moveTo>
                        <a:cubicBezTo>
                          <a:pt x="119711" y="-43486"/>
                          <a:pt x="361503" y="51991"/>
                          <a:pt x="593907" y="0"/>
                        </a:cubicBezTo>
                        <a:cubicBezTo>
                          <a:pt x="826311" y="-51991"/>
                          <a:pt x="1055855" y="19197"/>
                          <a:pt x="1187813" y="0"/>
                        </a:cubicBezTo>
                        <a:cubicBezTo>
                          <a:pt x="1319771" y="-19197"/>
                          <a:pt x="1721383" y="22347"/>
                          <a:pt x="1900501" y="0"/>
                        </a:cubicBezTo>
                        <a:cubicBezTo>
                          <a:pt x="2079619" y="-22347"/>
                          <a:pt x="2208200" y="29343"/>
                          <a:pt x="2435017" y="0"/>
                        </a:cubicBezTo>
                        <a:cubicBezTo>
                          <a:pt x="2661834" y="-29343"/>
                          <a:pt x="2743416" y="4694"/>
                          <a:pt x="2850751" y="0"/>
                        </a:cubicBezTo>
                        <a:cubicBezTo>
                          <a:pt x="2958086" y="-4694"/>
                          <a:pt x="3157276" y="2704"/>
                          <a:pt x="3325876" y="0"/>
                        </a:cubicBezTo>
                        <a:cubicBezTo>
                          <a:pt x="3494477" y="-2704"/>
                          <a:pt x="3807898" y="71998"/>
                          <a:pt x="3979174" y="0"/>
                        </a:cubicBezTo>
                        <a:cubicBezTo>
                          <a:pt x="4150450" y="-71998"/>
                          <a:pt x="4305249" y="22577"/>
                          <a:pt x="4513689" y="0"/>
                        </a:cubicBezTo>
                        <a:cubicBezTo>
                          <a:pt x="4722129" y="-22577"/>
                          <a:pt x="5044267" y="60537"/>
                          <a:pt x="5226377" y="0"/>
                        </a:cubicBezTo>
                        <a:cubicBezTo>
                          <a:pt x="5408487" y="-60537"/>
                          <a:pt x="5702018" y="35116"/>
                          <a:pt x="5939065" y="0"/>
                        </a:cubicBezTo>
                        <a:cubicBezTo>
                          <a:pt x="5966211" y="177877"/>
                          <a:pt x="5897295" y="273914"/>
                          <a:pt x="5939065" y="375658"/>
                        </a:cubicBezTo>
                        <a:cubicBezTo>
                          <a:pt x="5980835" y="477402"/>
                          <a:pt x="5904723" y="648622"/>
                          <a:pt x="5939065" y="766649"/>
                        </a:cubicBezTo>
                        <a:cubicBezTo>
                          <a:pt x="5649059" y="845043"/>
                          <a:pt x="5488958" y="693586"/>
                          <a:pt x="5226377" y="766649"/>
                        </a:cubicBezTo>
                        <a:cubicBezTo>
                          <a:pt x="4963796" y="839712"/>
                          <a:pt x="4870768" y="752173"/>
                          <a:pt x="4632471" y="766649"/>
                        </a:cubicBezTo>
                        <a:cubicBezTo>
                          <a:pt x="4394174" y="781125"/>
                          <a:pt x="4253467" y="765788"/>
                          <a:pt x="4157345" y="766649"/>
                        </a:cubicBezTo>
                        <a:cubicBezTo>
                          <a:pt x="4061223" y="767510"/>
                          <a:pt x="3733209" y="692381"/>
                          <a:pt x="3444658" y="766649"/>
                        </a:cubicBezTo>
                        <a:cubicBezTo>
                          <a:pt x="3156107" y="840917"/>
                          <a:pt x="3188019" y="717289"/>
                          <a:pt x="2969533" y="766649"/>
                        </a:cubicBezTo>
                        <a:cubicBezTo>
                          <a:pt x="2751047" y="816009"/>
                          <a:pt x="2708857" y="714168"/>
                          <a:pt x="2494407" y="766649"/>
                        </a:cubicBezTo>
                        <a:cubicBezTo>
                          <a:pt x="2279957" y="819130"/>
                          <a:pt x="2083954" y="752036"/>
                          <a:pt x="1900501" y="766649"/>
                        </a:cubicBezTo>
                        <a:cubicBezTo>
                          <a:pt x="1717048" y="781262"/>
                          <a:pt x="1595744" y="735770"/>
                          <a:pt x="1425376" y="766649"/>
                        </a:cubicBezTo>
                        <a:cubicBezTo>
                          <a:pt x="1255008" y="797528"/>
                          <a:pt x="945612" y="758771"/>
                          <a:pt x="712688" y="766649"/>
                        </a:cubicBezTo>
                        <a:cubicBezTo>
                          <a:pt x="479764" y="774527"/>
                          <a:pt x="318803" y="748946"/>
                          <a:pt x="0" y="766649"/>
                        </a:cubicBezTo>
                        <a:cubicBezTo>
                          <a:pt x="-43953" y="646642"/>
                          <a:pt x="5640" y="485295"/>
                          <a:pt x="0" y="383325"/>
                        </a:cubicBezTo>
                        <a:cubicBezTo>
                          <a:pt x="-5640" y="281355"/>
                          <a:pt x="35325" y="95867"/>
                          <a:pt x="0" y="0"/>
                        </a:cubicBezTo>
                        <a:close/>
                      </a:path>
                      <a:path w="5939065" h="766649" stroke="0" extrusionOk="0">
                        <a:moveTo>
                          <a:pt x="0" y="0"/>
                        </a:moveTo>
                        <a:cubicBezTo>
                          <a:pt x="164145" y="-58380"/>
                          <a:pt x="326263" y="37760"/>
                          <a:pt x="593907" y="0"/>
                        </a:cubicBezTo>
                        <a:cubicBezTo>
                          <a:pt x="861551" y="-37760"/>
                          <a:pt x="979828" y="7368"/>
                          <a:pt x="1247204" y="0"/>
                        </a:cubicBezTo>
                        <a:cubicBezTo>
                          <a:pt x="1514580" y="-7368"/>
                          <a:pt x="1548145" y="54037"/>
                          <a:pt x="1781720" y="0"/>
                        </a:cubicBezTo>
                        <a:cubicBezTo>
                          <a:pt x="2015295" y="-54037"/>
                          <a:pt x="2259568" y="85290"/>
                          <a:pt x="2494407" y="0"/>
                        </a:cubicBezTo>
                        <a:cubicBezTo>
                          <a:pt x="2729246" y="-85290"/>
                          <a:pt x="2856207" y="66554"/>
                          <a:pt x="3088314" y="0"/>
                        </a:cubicBezTo>
                        <a:cubicBezTo>
                          <a:pt x="3320421" y="-66554"/>
                          <a:pt x="3341892" y="31513"/>
                          <a:pt x="3563439" y="0"/>
                        </a:cubicBezTo>
                        <a:cubicBezTo>
                          <a:pt x="3784986" y="-31513"/>
                          <a:pt x="3910771" y="866"/>
                          <a:pt x="4038564" y="0"/>
                        </a:cubicBezTo>
                        <a:cubicBezTo>
                          <a:pt x="4166357" y="-866"/>
                          <a:pt x="4255498" y="925"/>
                          <a:pt x="4454299" y="0"/>
                        </a:cubicBezTo>
                        <a:cubicBezTo>
                          <a:pt x="4653100" y="-925"/>
                          <a:pt x="4922046" y="70762"/>
                          <a:pt x="5048205" y="0"/>
                        </a:cubicBezTo>
                        <a:cubicBezTo>
                          <a:pt x="5174364" y="-70762"/>
                          <a:pt x="5541959" y="23745"/>
                          <a:pt x="5939065" y="0"/>
                        </a:cubicBezTo>
                        <a:cubicBezTo>
                          <a:pt x="5984162" y="170005"/>
                          <a:pt x="5915962" y="276015"/>
                          <a:pt x="5939065" y="398657"/>
                        </a:cubicBezTo>
                        <a:cubicBezTo>
                          <a:pt x="5962168" y="521299"/>
                          <a:pt x="5934046" y="679276"/>
                          <a:pt x="5939065" y="766649"/>
                        </a:cubicBezTo>
                        <a:cubicBezTo>
                          <a:pt x="5803015" y="787767"/>
                          <a:pt x="5623047" y="717864"/>
                          <a:pt x="5523330" y="766649"/>
                        </a:cubicBezTo>
                        <a:cubicBezTo>
                          <a:pt x="5423614" y="815434"/>
                          <a:pt x="5194969" y="759480"/>
                          <a:pt x="5048205" y="766649"/>
                        </a:cubicBezTo>
                        <a:cubicBezTo>
                          <a:pt x="4901442" y="773818"/>
                          <a:pt x="4792287" y="759673"/>
                          <a:pt x="4632471" y="766649"/>
                        </a:cubicBezTo>
                        <a:cubicBezTo>
                          <a:pt x="4472655" y="773625"/>
                          <a:pt x="4235555" y="707775"/>
                          <a:pt x="4097955" y="766649"/>
                        </a:cubicBezTo>
                        <a:cubicBezTo>
                          <a:pt x="3960355" y="825523"/>
                          <a:pt x="3797439" y="722569"/>
                          <a:pt x="3563439" y="766649"/>
                        </a:cubicBezTo>
                        <a:cubicBezTo>
                          <a:pt x="3329439" y="810729"/>
                          <a:pt x="3125618" y="721021"/>
                          <a:pt x="2850751" y="766649"/>
                        </a:cubicBezTo>
                        <a:cubicBezTo>
                          <a:pt x="2575884" y="812277"/>
                          <a:pt x="2601794" y="727310"/>
                          <a:pt x="2435017" y="766649"/>
                        </a:cubicBezTo>
                        <a:cubicBezTo>
                          <a:pt x="2268240" y="805988"/>
                          <a:pt x="2033660" y="720919"/>
                          <a:pt x="1781719" y="766649"/>
                        </a:cubicBezTo>
                        <a:cubicBezTo>
                          <a:pt x="1529778" y="812379"/>
                          <a:pt x="1502493" y="754050"/>
                          <a:pt x="1247204" y="766649"/>
                        </a:cubicBezTo>
                        <a:cubicBezTo>
                          <a:pt x="991915" y="779248"/>
                          <a:pt x="924233" y="726392"/>
                          <a:pt x="712688" y="766649"/>
                        </a:cubicBezTo>
                        <a:cubicBezTo>
                          <a:pt x="501143" y="806906"/>
                          <a:pt x="243644" y="726525"/>
                          <a:pt x="0" y="766649"/>
                        </a:cubicBezTo>
                        <a:cubicBezTo>
                          <a:pt x="-6797" y="679995"/>
                          <a:pt x="7679" y="527248"/>
                          <a:pt x="0" y="383325"/>
                        </a:cubicBezTo>
                        <a:cubicBezTo>
                          <a:pt x="-7679" y="239402"/>
                          <a:pt x="38884" y="1599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For two distributions (PMFs)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p,q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B1322-CDD5-0042-9193-AF6BD161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2002291"/>
            <a:ext cx="52451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BF6C4-9C6D-2346-80CC-6704EB86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36" y="3429000"/>
            <a:ext cx="1765300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30546-F16B-4A41-9297-F4A7268F6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622" y="3374570"/>
            <a:ext cx="5219700" cy="173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7A03F7-16B9-A14D-84B8-F7AB443D9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100" y="3429000"/>
            <a:ext cx="3517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42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/>
          <a:lstStyle/>
          <a:p>
            <a:r>
              <a:rPr lang="en-US" dirty="0"/>
              <a:t>KL Divergence and Cross Entropy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6BABA8-101B-2047-8DBA-B501EC738F05}"/>
              </a:ext>
            </a:extLst>
          </p:cNvPr>
          <p:cNvSpPr/>
          <p:nvPr/>
        </p:nvSpPr>
        <p:spPr>
          <a:xfrm>
            <a:off x="1109436" y="5503638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Sanity 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p,p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)=H(p)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A27DF-D551-2941-98C0-269916052124}"/>
              </a:ext>
            </a:extLst>
          </p:cNvPr>
          <p:cNvSpPr/>
          <p:nvPr/>
        </p:nvSpPr>
        <p:spPr>
          <a:xfrm>
            <a:off x="167821" y="1354362"/>
            <a:ext cx="2873829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873829"/>
                      <a:gd name="connsiteY0" fmla="*/ 0 h 766649"/>
                      <a:gd name="connsiteX1" fmla="*/ 632242 w 2873829"/>
                      <a:gd name="connsiteY1" fmla="*/ 0 h 766649"/>
                      <a:gd name="connsiteX2" fmla="*/ 1264485 w 2873829"/>
                      <a:gd name="connsiteY2" fmla="*/ 0 h 766649"/>
                      <a:gd name="connsiteX3" fmla="*/ 1753036 w 2873829"/>
                      <a:gd name="connsiteY3" fmla="*/ 0 h 766649"/>
                      <a:gd name="connsiteX4" fmla="*/ 2327801 w 2873829"/>
                      <a:gd name="connsiteY4" fmla="*/ 0 h 766649"/>
                      <a:gd name="connsiteX5" fmla="*/ 2873829 w 2873829"/>
                      <a:gd name="connsiteY5" fmla="*/ 0 h 766649"/>
                      <a:gd name="connsiteX6" fmla="*/ 2873829 w 2873829"/>
                      <a:gd name="connsiteY6" fmla="*/ 383325 h 766649"/>
                      <a:gd name="connsiteX7" fmla="*/ 2873829 w 2873829"/>
                      <a:gd name="connsiteY7" fmla="*/ 766649 h 766649"/>
                      <a:gd name="connsiteX8" fmla="*/ 2299063 w 2873829"/>
                      <a:gd name="connsiteY8" fmla="*/ 766649 h 766649"/>
                      <a:gd name="connsiteX9" fmla="*/ 1781774 w 2873829"/>
                      <a:gd name="connsiteY9" fmla="*/ 766649 h 766649"/>
                      <a:gd name="connsiteX10" fmla="*/ 1207008 w 2873829"/>
                      <a:gd name="connsiteY10" fmla="*/ 766649 h 766649"/>
                      <a:gd name="connsiteX11" fmla="*/ 660981 w 2873829"/>
                      <a:gd name="connsiteY11" fmla="*/ 766649 h 766649"/>
                      <a:gd name="connsiteX12" fmla="*/ 0 w 2873829"/>
                      <a:gd name="connsiteY12" fmla="*/ 766649 h 766649"/>
                      <a:gd name="connsiteX13" fmla="*/ 0 w 2873829"/>
                      <a:gd name="connsiteY13" fmla="*/ 383325 h 766649"/>
                      <a:gd name="connsiteX14" fmla="*/ 0 w 2873829"/>
                      <a:gd name="connsiteY1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873829" h="766649" fill="none" extrusionOk="0">
                        <a:moveTo>
                          <a:pt x="0" y="0"/>
                        </a:moveTo>
                        <a:cubicBezTo>
                          <a:pt x="309479" y="-32863"/>
                          <a:pt x="369135" y="36668"/>
                          <a:pt x="632242" y="0"/>
                        </a:cubicBezTo>
                        <a:cubicBezTo>
                          <a:pt x="895349" y="-36668"/>
                          <a:pt x="968341" y="55120"/>
                          <a:pt x="1264485" y="0"/>
                        </a:cubicBezTo>
                        <a:cubicBezTo>
                          <a:pt x="1560629" y="-55120"/>
                          <a:pt x="1596127" y="70"/>
                          <a:pt x="1753036" y="0"/>
                        </a:cubicBezTo>
                        <a:cubicBezTo>
                          <a:pt x="1909945" y="-70"/>
                          <a:pt x="2154265" y="21219"/>
                          <a:pt x="2327801" y="0"/>
                        </a:cubicBezTo>
                        <a:cubicBezTo>
                          <a:pt x="2501338" y="-21219"/>
                          <a:pt x="2729484" y="60518"/>
                          <a:pt x="2873829" y="0"/>
                        </a:cubicBezTo>
                        <a:cubicBezTo>
                          <a:pt x="2882938" y="154338"/>
                          <a:pt x="2835358" y="203913"/>
                          <a:pt x="2873829" y="383325"/>
                        </a:cubicBezTo>
                        <a:cubicBezTo>
                          <a:pt x="2912300" y="562737"/>
                          <a:pt x="2830981" y="595664"/>
                          <a:pt x="2873829" y="766649"/>
                        </a:cubicBezTo>
                        <a:cubicBezTo>
                          <a:pt x="2651564" y="772054"/>
                          <a:pt x="2568694" y="714605"/>
                          <a:pt x="2299063" y="766649"/>
                        </a:cubicBezTo>
                        <a:cubicBezTo>
                          <a:pt x="2029432" y="818693"/>
                          <a:pt x="1952824" y="728127"/>
                          <a:pt x="1781774" y="766649"/>
                        </a:cubicBezTo>
                        <a:cubicBezTo>
                          <a:pt x="1610724" y="805171"/>
                          <a:pt x="1431381" y="743444"/>
                          <a:pt x="1207008" y="766649"/>
                        </a:cubicBezTo>
                        <a:cubicBezTo>
                          <a:pt x="982635" y="789854"/>
                          <a:pt x="816328" y="707043"/>
                          <a:pt x="660981" y="766649"/>
                        </a:cubicBezTo>
                        <a:cubicBezTo>
                          <a:pt x="505634" y="826255"/>
                          <a:pt x="257412" y="764135"/>
                          <a:pt x="0" y="766649"/>
                        </a:cubicBezTo>
                        <a:cubicBezTo>
                          <a:pt x="-16579" y="599423"/>
                          <a:pt x="10748" y="536931"/>
                          <a:pt x="0" y="383325"/>
                        </a:cubicBezTo>
                        <a:cubicBezTo>
                          <a:pt x="-10748" y="229719"/>
                          <a:pt x="36582" y="136545"/>
                          <a:pt x="0" y="0"/>
                        </a:cubicBezTo>
                        <a:close/>
                      </a:path>
                      <a:path w="2873829" h="766649" stroke="0" extrusionOk="0">
                        <a:moveTo>
                          <a:pt x="0" y="0"/>
                        </a:moveTo>
                        <a:cubicBezTo>
                          <a:pt x="229919" y="-7003"/>
                          <a:pt x="361876" y="18023"/>
                          <a:pt x="574766" y="0"/>
                        </a:cubicBezTo>
                        <a:cubicBezTo>
                          <a:pt x="787656" y="-18023"/>
                          <a:pt x="1016578" y="44964"/>
                          <a:pt x="1178270" y="0"/>
                        </a:cubicBezTo>
                        <a:cubicBezTo>
                          <a:pt x="1339962" y="-44964"/>
                          <a:pt x="1534566" y="18684"/>
                          <a:pt x="1724297" y="0"/>
                        </a:cubicBezTo>
                        <a:cubicBezTo>
                          <a:pt x="1914028" y="-18684"/>
                          <a:pt x="2104917" y="15565"/>
                          <a:pt x="2356540" y="0"/>
                        </a:cubicBezTo>
                        <a:cubicBezTo>
                          <a:pt x="2608163" y="-15565"/>
                          <a:pt x="2658887" y="16919"/>
                          <a:pt x="2873829" y="0"/>
                        </a:cubicBezTo>
                        <a:cubicBezTo>
                          <a:pt x="2908435" y="89875"/>
                          <a:pt x="2833727" y="274957"/>
                          <a:pt x="2873829" y="367992"/>
                        </a:cubicBezTo>
                        <a:cubicBezTo>
                          <a:pt x="2913931" y="461027"/>
                          <a:pt x="2828176" y="588529"/>
                          <a:pt x="2873829" y="766649"/>
                        </a:cubicBezTo>
                        <a:cubicBezTo>
                          <a:pt x="2741806" y="834354"/>
                          <a:pt x="2582467" y="708873"/>
                          <a:pt x="2299063" y="766649"/>
                        </a:cubicBezTo>
                        <a:cubicBezTo>
                          <a:pt x="2015659" y="824425"/>
                          <a:pt x="1954151" y="733619"/>
                          <a:pt x="1666821" y="766649"/>
                        </a:cubicBezTo>
                        <a:cubicBezTo>
                          <a:pt x="1379491" y="799679"/>
                          <a:pt x="1296946" y="745637"/>
                          <a:pt x="1063317" y="766649"/>
                        </a:cubicBezTo>
                        <a:cubicBezTo>
                          <a:pt x="829688" y="787661"/>
                          <a:pt x="753714" y="731963"/>
                          <a:pt x="546028" y="766649"/>
                        </a:cubicBezTo>
                        <a:cubicBezTo>
                          <a:pt x="338342" y="801335"/>
                          <a:pt x="265177" y="764653"/>
                          <a:pt x="0" y="766649"/>
                        </a:cubicBezTo>
                        <a:cubicBezTo>
                          <a:pt x="-22162" y="587006"/>
                          <a:pt x="9778" y="487510"/>
                          <a:pt x="0" y="390991"/>
                        </a:cubicBezTo>
                        <a:cubicBezTo>
                          <a:pt x="-9778" y="294472"/>
                          <a:pt x="13155" y="1063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Cross Entropy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2FE1C0-69DD-5642-9B9C-0BCD0FAA7FA2}"/>
              </a:ext>
            </a:extLst>
          </p:cNvPr>
          <p:cNvSpPr/>
          <p:nvPr/>
        </p:nvSpPr>
        <p:spPr>
          <a:xfrm>
            <a:off x="3673021" y="1015093"/>
            <a:ext cx="5939065" cy="76664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5939065"/>
                      <a:gd name="connsiteY0" fmla="*/ 0 h 766649"/>
                      <a:gd name="connsiteX1" fmla="*/ 593907 w 5939065"/>
                      <a:gd name="connsiteY1" fmla="*/ 0 h 766649"/>
                      <a:gd name="connsiteX2" fmla="*/ 1187813 w 5939065"/>
                      <a:gd name="connsiteY2" fmla="*/ 0 h 766649"/>
                      <a:gd name="connsiteX3" fmla="*/ 1900501 w 5939065"/>
                      <a:gd name="connsiteY3" fmla="*/ 0 h 766649"/>
                      <a:gd name="connsiteX4" fmla="*/ 2435017 w 5939065"/>
                      <a:gd name="connsiteY4" fmla="*/ 0 h 766649"/>
                      <a:gd name="connsiteX5" fmla="*/ 2850751 w 5939065"/>
                      <a:gd name="connsiteY5" fmla="*/ 0 h 766649"/>
                      <a:gd name="connsiteX6" fmla="*/ 3325876 w 5939065"/>
                      <a:gd name="connsiteY6" fmla="*/ 0 h 766649"/>
                      <a:gd name="connsiteX7" fmla="*/ 3979174 w 5939065"/>
                      <a:gd name="connsiteY7" fmla="*/ 0 h 766649"/>
                      <a:gd name="connsiteX8" fmla="*/ 4513689 w 5939065"/>
                      <a:gd name="connsiteY8" fmla="*/ 0 h 766649"/>
                      <a:gd name="connsiteX9" fmla="*/ 5226377 w 5939065"/>
                      <a:gd name="connsiteY9" fmla="*/ 0 h 766649"/>
                      <a:gd name="connsiteX10" fmla="*/ 5939065 w 5939065"/>
                      <a:gd name="connsiteY10" fmla="*/ 0 h 766649"/>
                      <a:gd name="connsiteX11" fmla="*/ 5939065 w 5939065"/>
                      <a:gd name="connsiteY11" fmla="*/ 375658 h 766649"/>
                      <a:gd name="connsiteX12" fmla="*/ 5939065 w 5939065"/>
                      <a:gd name="connsiteY12" fmla="*/ 766649 h 766649"/>
                      <a:gd name="connsiteX13" fmla="*/ 5226377 w 5939065"/>
                      <a:gd name="connsiteY13" fmla="*/ 766649 h 766649"/>
                      <a:gd name="connsiteX14" fmla="*/ 4632471 w 5939065"/>
                      <a:gd name="connsiteY14" fmla="*/ 766649 h 766649"/>
                      <a:gd name="connsiteX15" fmla="*/ 4157345 w 5939065"/>
                      <a:gd name="connsiteY15" fmla="*/ 766649 h 766649"/>
                      <a:gd name="connsiteX16" fmla="*/ 3444658 w 5939065"/>
                      <a:gd name="connsiteY16" fmla="*/ 766649 h 766649"/>
                      <a:gd name="connsiteX17" fmla="*/ 2969533 w 5939065"/>
                      <a:gd name="connsiteY17" fmla="*/ 766649 h 766649"/>
                      <a:gd name="connsiteX18" fmla="*/ 2494407 w 5939065"/>
                      <a:gd name="connsiteY18" fmla="*/ 766649 h 766649"/>
                      <a:gd name="connsiteX19" fmla="*/ 1900501 w 5939065"/>
                      <a:gd name="connsiteY19" fmla="*/ 766649 h 766649"/>
                      <a:gd name="connsiteX20" fmla="*/ 1425376 w 5939065"/>
                      <a:gd name="connsiteY20" fmla="*/ 766649 h 766649"/>
                      <a:gd name="connsiteX21" fmla="*/ 712688 w 5939065"/>
                      <a:gd name="connsiteY21" fmla="*/ 766649 h 766649"/>
                      <a:gd name="connsiteX22" fmla="*/ 0 w 5939065"/>
                      <a:gd name="connsiteY22" fmla="*/ 766649 h 766649"/>
                      <a:gd name="connsiteX23" fmla="*/ 0 w 5939065"/>
                      <a:gd name="connsiteY23" fmla="*/ 383325 h 766649"/>
                      <a:gd name="connsiteX24" fmla="*/ 0 w 5939065"/>
                      <a:gd name="connsiteY24" fmla="*/ 0 h 7666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939065" h="766649" fill="none" extrusionOk="0">
                        <a:moveTo>
                          <a:pt x="0" y="0"/>
                        </a:moveTo>
                        <a:cubicBezTo>
                          <a:pt x="119711" y="-43486"/>
                          <a:pt x="361503" y="51991"/>
                          <a:pt x="593907" y="0"/>
                        </a:cubicBezTo>
                        <a:cubicBezTo>
                          <a:pt x="826311" y="-51991"/>
                          <a:pt x="1055855" y="19197"/>
                          <a:pt x="1187813" y="0"/>
                        </a:cubicBezTo>
                        <a:cubicBezTo>
                          <a:pt x="1319771" y="-19197"/>
                          <a:pt x="1721383" y="22347"/>
                          <a:pt x="1900501" y="0"/>
                        </a:cubicBezTo>
                        <a:cubicBezTo>
                          <a:pt x="2079619" y="-22347"/>
                          <a:pt x="2208200" y="29343"/>
                          <a:pt x="2435017" y="0"/>
                        </a:cubicBezTo>
                        <a:cubicBezTo>
                          <a:pt x="2661834" y="-29343"/>
                          <a:pt x="2743416" y="4694"/>
                          <a:pt x="2850751" y="0"/>
                        </a:cubicBezTo>
                        <a:cubicBezTo>
                          <a:pt x="2958086" y="-4694"/>
                          <a:pt x="3157276" y="2704"/>
                          <a:pt x="3325876" y="0"/>
                        </a:cubicBezTo>
                        <a:cubicBezTo>
                          <a:pt x="3494477" y="-2704"/>
                          <a:pt x="3807898" y="71998"/>
                          <a:pt x="3979174" y="0"/>
                        </a:cubicBezTo>
                        <a:cubicBezTo>
                          <a:pt x="4150450" y="-71998"/>
                          <a:pt x="4305249" y="22577"/>
                          <a:pt x="4513689" y="0"/>
                        </a:cubicBezTo>
                        <a:cubicBezTo>
                          <a:pt x="4722129" y="-22577"/>
                          <a:pt x="5044267" y="60537"/>
                          <a:pt x="5226377" y="0"/>
                        </a:cubicBezTo>
                        <a:cubicBezTo>
                          <a:pt x="5408487" y="-60537"/>
                          <a:pt x="5702018" y="35116"/>
                          <a:pt x="5939065" y="0"/>
                        </a:cubicBezTo>
                        <a:cubicBezTo>
                          <a:pt x="5966211" y="177877"/>
                          <a:pt x="5897295" y="273914"/>
                          <a:pt x="5939065" y="375658"/>
                        </a:cubicBezTo>
                        <a:cubicBezTo>
                          <a:pt x="5980835" y="477402"/>
                          <a:pt x="5904723" y="648622"/>
                          <a:pt x="5939065" y="766649"/>
                        </a:cubicBezTo>
                        <a:cubicBezTo>
                          <a:pt x="5649059" y="845043"/>
                          <a:pt x="5488958" y="693586"/>
                          <a:pt x="5226377" y="766649"/>
                        </a:cubicBezTo>
                        <a:cubicBezTo>
                          <a:pt x="4963796" y="839712"/>
                          <a:pt x="4870768" y="752173"/>
                          <a:pt x="4632471" y="766649"/>
                        </a:cubicBezTo>
                        <a:cubicBezTo>
                          <a:pt x="4394174" y="781125"/>
                          <a:pt x="4253467" y="765788"/>
                          <a:pt x="4157345" y="766649"/>
                        </a:cubicBezTo>
                        <a:cubicBezTo>
                          <a:pt x="4061223" y="767510"/>
                          <a:pt x="3733209" y="692381"/>
                          <a:pt x="3444658" y="766649"/>
                        </a:cubicBezTo>
                        <a:cubicBezTo>
                          <a:pt x="3156107" y="840917"/>
                          <a:pt x="3188019" y="717289"/>
                          <a:pt x="2969533" y="766649"/>
                        </a:cubicBezTo>
                        <a:cubicBezTo>
                          <a:pt x="2751047" y="816009"/>
                          <a:pt x="2708857" y="714168"/>
                          <a:pt x="2494407" y="766649"/>
                        </a:cubicBezTo>
                        <a:cubicBezTo>
                          <a:pt x="2279957" y="819130"/>
                          <a:pt x="2083954" y="752036"/>
                          <a:pt x="1900501" y="766649"/>
                        </a:cubicBezTo>
                        <a:cubicBezTo>
                          <a:pt x="1717048" y="781262"/>
                          <a:pt x="1595744" y="735770"/>
                          <a:pt x="1425376" y="766649"/>
                        </a:cubicBezTo>
                        <a:cubicBezTo>
                          <a:pt x="1255008" y="797528"/>
                          <a:pt x="945612" y="758771"/>
                          <a:pt x="712688" y="766649"/>
                        </a:cubicBezTo>
                        <a:cubicBezTo>
                          <a:pt x="479764" y="774527"/>
                          <a:pt x="318803" y="748946"/>
                          <a:pt x="0" y="766649"/>
                        </a:cubicBezTo>
                        <a:cubicBezTo>
                          <a:pt x="-43953" y="646642"/>
                          <a:pt x="5640" y="485295"/>
                          <a:pt x="0" y="383325"/>
                        </a:cubicBezTo>
                        <a:cubicBezTo>
                          <a:pt x="-5640" y="281355"/>
                          <a:pt x="35325" y="95867"/>
                          <a:pt x="0" y="0"/>
                        </a:cubicBezTo>
                        <a:close/>
                      </a:path>
                      <a:path w="5939065" h="766649" stroke="0" extrusionOk="0">
                        <a:moveTo>
                          <a:pt x="0" y="0"/>
                        </a:moveTo>
                        <a:cubicBezTo>
                          <a:pt x="164145" y="-58380"/>
                          <a:pt x="326263" y="37760"/>
                          <a:pt x="593907" y="0"/>
                        </a:cubicBezTo>
                        <a:cubicBezTo>
                          <a:pt x="861551" y="-37760"/>
                          <a:pt x="979828" y="7368"/>
                          <a:pt x="1247204" y="0"/>
                        </a:cubicBezTo>
                        <a:cubicBezTo>
                          <a:pt x="1514580" y="-7368"/>
                          <a:pt x="1548145" y="54037"/>
                          <a:pt x="1781720" y="0"/>
                        </a:cubicBezTo>
                        <a:cubicBezTo>
                          <a:pt x="2015295" y="-54037"/>
                          <a:pt x="2259568" y="85290"/>
                          <a:pt x="2494407" y="0"/>
                        </a:cubicBezTo>
                        <a:cubicBezTo>
                          <a:pt x="2729246" y="-85290"/>
                          <a:pt x="2856207" y="66554"/>
                          <a:pt x="3088314" y="0"/>
                        </a:cubicBezTo>
                        <a:cubicBezTo>
                          <a:pt x="3320421" y="-66554"/>
                          <a:pt x="3341892" y="31513"/>
                          <a:pt x="3563439" y="0"/>
                        </a:cubicBezTo>
                        <a:cubicBezTo>
                          <a:pt x="3784986" y="-31513"/>
                          <a:pt x="3910771" y="866"/>
                          <a:pt x="4038564" y="0"/>
                        </a:cubicBezTo>
                        <a:cubicBezTo>
                          <a:pt x="4166357" y="-866"/>
                          <a:pt x="4255498" y="925"/>
                          <a:pt x="4454299" y="0"/>
                        </a:cubicBezTo>
                        <a:cubicBezTo>
                          <a:pt x="4653100" y="-925"/>
                          <a:pt x="4922046" y="70762"/>
                          <a:pt x="5048205" y="0"/>
                        </a:cubicBezTo>
                        <a:cubicBezTo>
                          <a:pt x="5174364" y="-70762"/>
                          <a:pt x="5541959" y="23745"/>
                          <a:pt x="5939065" y="0"/>
                        </a:cubicBezTo>
                        <a:cubicBezTo>
                          <a:pt x="5984162" y="170005"/>
                          <a:pt x="5915962" y="276015"/>
                          <a:pt x="5939065" y="398657"/>
                        </a:cubicBezTo>
                        <a:cubicBezTo>
                          <a:pt x="5962168" y="521299"/>
                          <a:pt x="5934046" y="679276"/>
                          <a:pt x="5939065" y="766649"/>
                        </a:cubicBezTo>
                        <a:cubicBezTo>
                          <a:pt x="5803015" y="787767"/>
                          <a:pt x="5623047" y="717864"/>
                          <a:pt x="5523330" y="766649"/>
                        </a:cubicBezTo>
                        <a:cubicBezTo>
                          <a:pt x="5423614" y="815434"/>
                          <a:pt x="5194969" y="759480"/>
                          <a:pt x="5048205" y="766649"/>
                        </a:cubicBezTo>
                        <a:cubicBezTo>
                          <a:pt x="4901442" y="773818"/>
                          <a:pt x="4792287" y="759673"/>
                          <a:pt x="4632471" y="766649"/>
                        </a:cubicBezTo>
                        <a:cubicBezTo>
                          <a:pt x="4472655" y="773625"/>
                          <a:pt x="4235555" y="707775"/>
                          <a:pt x="4097955" y="766649"/>
                        </a:cubicBezTo>
                        <a:cubicBezTo>
                          <a:pt x="3960355" y="825523"/>
                          <a:pt x="3797439" y="722569"/>
                          <a:pt x="3563439" y="766649"/>
                        </a:cubicBezTo>
                        <a:cubicBezTo>
                          <a:pt x="3329439" y="810729"/>
                          <a:pt x="3125618" y="721021"/>
                          <a:pt x="2850751" y="766649"/>
                        </a:cubicBezTo>
                        <a:cubicBezTo>
                          <a:pt x="2575884" y="812277"/>
                          <a:pt x="2601794" y="727310"/>
                          <a:pt x="2435017" y="766649"/>
                        </a:cubicBezTo>
                        <a:cubicBezTo>
                          <a:pt x="2268240" y="805988"/>
                          <a:pt x="2033660" y="720919"/>
                          <a:pt x="1781719" y="766649"/>
                        </a:cubicBezTo>
                        <a:cubicBezTo>
                          <a:pt x="1529778" y="812379"/>
                          <a:pt x="1502493" y="754050"/>
                          <a:pt x="1247204" y="766649"/>
                        </a:cubicBezTo>
                        <a:cubicBezTo>
                          <a:pt x="991915" y="779248"/>
                          <a:pt x="924233" y="726392"/>
                          <a:pt x="712688" y="766649"/>
                        </a:cubicBezTo>
                        <a:cubicBezTo>
                          <a:pt x="501143" y="806906"/>
                          <a:pt x="243644" y="726525"/>
                          <a:pt x="0" y="766649"/>
                        </a:cubicBezTo>
                        <a:cubicBezTo>
                          <a:pt x="-6797" y="679995"/>
                          <a:pt x="7679" y="527248"/>
                          <a:pt x="0" y="383325"/>
                        </a:cubicBezTo>
                        <a:cubicBezTo>
                          <a:pt x="-7679" y="239402"/>
                          <a:pt x="38884" y="1599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For two distributions (PMFs) 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p,q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B1322-CDD5-0042-9193-AF6BD161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2002291"/>
            <a:ext cx="52451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0BF6C4-9C6D-2346-80CC-6704EB86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36" y="3429000"/>
            <a:ext cx="1765300" cy="132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30546-F16B-4A41-9297-F4A7268F6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622" y="3374570"/>
            <a:ext cx="5219700" cy="173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D87CC-D19C-334D-80BD-EE5D6AEB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100" y="3429000"/>
            <a:ext cx="3517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0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Lets tie KL Divergence and Cross Entropy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31A93-9DE8-754A-B565-68FFCCF78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9" y="1272949"/>
            <a:ext cx="3632200" cy="1066800"/>
          </a:xfrm>
          <a:prstGeom prst="rect">
            <a:avLst/>
          </a:prstGeom>
          <a:effectLst>
            <a:outerShdw blurRad="166885" dist="38100" dir="2700000" sx="103000" sy="103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4599E0-BF76-0C47-A644-8615742A2707}"/>
              </a:ext>
            </a:extLst>
          </p:cNvPr>
          <p:cNvGrpSpPr/>
          <p:nvPr/>
        </p:nvGrpSpPr>
        <p:grpSpPr>
          <a:xfrm>
            <a:off x="8054523" y="829923"/>
            <a:ext cx="3823788" cy="2714623"/>
            <a:chOff x="6289041" y="1563463"/>
            <a:chExt cx="3823788" cy="2714623"/>
          </a:xfrm>
          <a:effectLst>
            <a:outerShdw blurRad="383579" dist="38100" dir="2700000" sx="100311" sy="100311" algn="t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70E35B-443E-534A-968B-2B991460726F}"/>
                </a:ext>
              </a:extLst>
            </p:cNvPr>
            <p:cNvGrpSpPr/>
            <p:nvPr/>
          </p:nvGrpSpPr>
          <p:grpSpPr>
            <a:xfrm>
              <a:off x="6289041" y="1563463"/>
              <a:ext cx="3823788" cy="2714623"/>
              <a:chOff x="3413760" y="1827220"/>
              <a:chExt cx="4978400" cy="3069900"/>
            </a:xfrm>
            <a:solidFill>
              <a:schemeClr val="bg2">
                <a:lumMod val="90000"/>
              </a:schemeClr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8953511-E909-5549-937A-92B800BFCD6F}"/>
                  </a:ext>
                </a:extLst>
              </p:cNvPr>
              <p:cNvSpPr/>
              <p:nvPr/>
            </p:nvSpPr>
            <p:spPr>
              <a:xfrm>
                <a:off x="3413760" y="1971040"/>
                <a:ext cx="4978400" cy="2926080"/>
              </a:xfrm>
              <a:prstGeom prst="rect">
                <a:avLst/>
              </a:prstGeom>
              <a:grpFill/>
              <a:ln w="76200">
                <a:solidFill>
                  <a:schemeClr val="bg2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956341818">
                      <a:custGeom>
                        <a:avLst/>
                        <a:gdLst>
                          <a:gd name="connsiteX0" fmla="*/ 0 w 3823788"/>
                          <a:gd name="connsiteY0" fmla="*/ 0 h 2587447"/>
                          <a:gd name="connsiteX1" fmla="*/ 584493 w 3823788"/>
                          <a:gd name="connsiteY1" fmla="*/ 0 h 2587447"/>
                          <a:gd name="connsiteX2" fmla="*/ 1092511 w 3823788"/>
                          <a:gd name="connsiteY2" fmla="*/ 0 h 2587447"/>
                          <a:gd name="connsiteX3" fmla="*/ 1600528 w 3823788"/>
                          <a:gd name="connsiteY3" fmla="*/ 0 h 2587447"/>
                          <a:gd name="connsiteX4" fmla="*/ 2108546 w 3823788"/>
                          <a:gd name="connsiteY4" fmla="*/ 0 h 2587447"/>
                          <a:gd name="connsiteX5" fmla="*/ 2731277 w 3823788"/>
                          <a:gd name="connsiteY5" fmla="*/ 0 h 2587447"/>
                          <a:gd name="connsiteX6" fmla="*/ 3162819 w 3823788"/>
                          <a:gd name="connsiteY6" fmla="*/ 0 h 2587447"/>
                          <a:gd name="connsiteX7" fmla="*/ 3823788 w 3823788"/>
                          <a:gd name="connsiteY7" fmla="*/ 0 h 2587447"/>
                          <a:gd name="connsiteX8" fmla="*/ 3823788 w 3823788"/>
                          <a:gd name="connsiteY8" fmla="*/ 517489 h 2587447"/>
                          <a:gd name="connsiteX9" fmla="*/ 3823788 w 3823788"/>
                          <a:gd name="connsiteY9" fmla="*/ 1060853 h 2587447"/>
                          <a:gd name="connsiteX10" fmla="*/ 3823788 w 3823788"/>
                          <a:gd name="connsiteY10" fmla="*/ 1604217 h 2587447"/>
                          <a:gd name="connsiteX11" fmla="*/ 3823788 w 3823788"/>
                          <a:gd name="connsiteY11" fmla="*/ 2069958 h 2587447"/>
                          <a:gd name="connsiteX12" fmla="*/ 3823788 w 3823788"/>
                          <a:gd name="connsiteY12" fmla="*/ 2587447 h 2587447"/>
                          <a:gd name="connsiteX13" fmla="*/ 3201057 w 3823788"/>
                          <a:gd name="connsiteY13" fmla="*/ 2587447 h 2587447"/>
                          <a:gd name="connsiteX14" fmla="*/ 2654801 w 3823788"/>
                          <a:gd name="connsiteY14" fmla="*/ 2587447 h 2587447"/>
                          <a:gd name="connsiteX15" fmla="*/ 2146784 w 3823788"/>
                          <a:gd name="connsiteY15" fmla="*/ 2587447 h 2587447"/>
                          <a:gd name="connsiteX16" fmla="*/ 1524053 w 3823788"/>
                          <a:gd name="connsiteY16" fmla="*/ 2587447 h 2587447"/>
                          <a:gd name="connsiteX17" fmla="*/ 977797 w 3823788"/>
                          <a:gd name="connsiteY17" fmla="*/ 2587447 h 2587447"/>
                          <a:gd name="connsiteX18" fmla="*/ 469780 w 3823788"/>
                          <a:gd name="connsiteY18" fmla="*/ 2587447 h 2587447"/>
                          <a:gd name="connsiteX19" fmla="*/ 0 w 3823788"/>
                          <a:gd name="connsiteY19" fmla="*/ 2587447 h 2587447"/>
                          <a:gd name="connsiteX20" fmla="*/ 0 w 3823788"/>
                          <a:gd name="connsiteY20" fmla="*/ 2095832 h 2587447"/>
                          <a:gd name="connsiteX21" fmla="*/ 0 w 3823788"/>
                          <a:gd name="connsiteY21" fmla="*/ 1604217 h 2587447"/>
                          <a:gd name="connsiteX22" fmla="*/ 0 w 3823788"/>
                          <a:gd name="connsiteY22" fmla="*/ 1034979 h 2587447"/>
                          <a:gd name="connsiteX23" fmla="*/ 0 w 3823788"/>
                          <a:gd name="connsiteY23" fmla="*/ 569238 h 2587447"/>
                          <a:gd name="connsiteX24" fmla="*/ 0 w 3823788"/>
                          <a:gd name="connsiteY24" fmla="*/ 0 h 25874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823788" h="2587447" fill="none" extrusionOk="0">
                            <a:moveTo>
                              <a:pt x="0" y="0"/>
                            </a:moveTo>
                            <a:cubicBezTo>
                              <a:pt x="182277" y="-15448"/>
                              <a:pt x="342353" y="9919"/>
                              <a:pt x="584493" y="0"/>
                            </a:cubicBezTo>
                            <a:cubicBezTo>
                              <a:pt x="826633" y="-9919"/>
                              <a:pt x="846538" y="10633"/>
                              <a:pt x="1092511" y="0"/>
                            </a:cubicBezTo>
                            <a:cubicBezTo>
                              <a:pt x="1338484" y="-10633"/>
                              <a:pt x="1470686" y="21140"/>
                              <a:pt x="1600528" y="0"/>
                            </a:cubicBezTo>
                            <a:cubicBezTo>
                              <a:pt x="1730370" y="-21140"/>
                              <a:pt x="1905556" y="37644"/>
                              <a:pt x="2108546" y="0"/>
                            </a:cubicBezTo>
                            <a:cubicBezTo>
                              <a:pt x="2311536" y="-37644"/>
                              <a:pt x="2461142" y="47056"/>
                              <a:pt x="2731277" y="0"/>
                            </a:cubicBezTo>
                            <a:cubicBezTo>
                              <a:pt x="3001412" y="-47056"/>
                              <a:pt x="3036269" y="21845"/>
                              <a:pt x="3162819" y="0"/>
                            </a:cubicBezTo>
                            <a:cubicBezTo>
                              <a:pt x="3289369" y="-21845"/>
                              <a:pt x="3505344" y="36871"/>
                              <a:pt x="3823788" y="0"/>
                            </a:cubicBezTo>
                            <a:cubicBezTo>
                              <a:pt x="3857725" y="150359"/>
                              <a:pt x="3771150" y="412141"/>
                              <a:pt x="3823788" y="517489"/>
                            </a:cubicBezTo>
                            <a:cubicBezTo>
                              <a:pt x="3876426" y="622837"/>
                              <a:pt x="3763284" y="903006"/>
                              <a:pt x="3823788" y="1060853"/>
                            </a:cubicBezTo>
                            <a:cubicBezTo>
                              <a:pt x="3884292" y="1218700"/>
                              <a:pt x="3783965" y="1456324"/>
                              <a:pt x="3823788" y="1604217"/>
                            </a:cubicBezTo>
                            <a:cubicBezTo>
                              <a:pt x="3863611" y="1752110"/>
                              <a:pt x="3781694" y="1975238"/>
                              <a:pt x="3823788" y="2069958"/>
                            </a:cubicBezTo>
                            <a:cubicBezTo>
                              <a:pt x="3865882" y="2164678"/>
                              <a:pt x="3803836" y="2427622"/>
                              <a:pt x="3823788" y="2587447"/>
                            </a:cubicBezTo>
                            <a:cubicBezTo>
                              <a:pt x="3520456" y="2649993"/>
                              <a:pt x="3505464" y="2540993"/>
                              <a:pt x="3201057" y="2587447"/>
                            </a:cubicBezTo>
                            <a:cubicBezTo>
                              <a:pt x="2896650" y="2633901"/>
                              <a:pt x="2829800" y="2543630"/>
                              <a:pt x="2654801" y="2587447"/>
                            </a:cubicBezTo>
                            <a:cubicBezTo>
                              <a:pt x="2479802" y="2631264"/>
                              <a:pt x="2331215" y="2567562"/>
                              <a:pt x="2146784" y="2587447"/>
                            </a:cubicBezTo>
                            <a:cubicBezTo>
                              <a:pt x="1962353" y="2607332"/>
                              <a:pt x="1761446" y="2530093"/>
                              <a:pt x="1524053" y="2587447"/>
                            </a:cubicBezTo>
                            <a:cubicBezTo>
                              <a:pt x="1286660" y="2644801"/>
                              <a:pt x="1182339" y="2568058"/>
                              <a:pt x="977797" y="2587447"/>
                            </a:cubicBezTo>
                            <a:cubicBezTo>
                              <a:pt x="773255" y="2606836"/>
                              <a:pt x="640924" y="2558669"/>
                              <a:pt x="469780" y="2587447"/>
                            </a:cubicBezTo>
                            <a:cubicBezTo>
                              <a:pt x="298636" y="2616225"/>
                              <a:pt x="211088" y="2549255"/>
                              <a:pt x="0" y="2587447"/>
                            </a:cubicBezTo>
                            <a:cubicBezTo>
                              <a:pt x="-30571" y="2348727"/>
                              <a:pt x="4754" y="2321561"/>
                              <a:pt x="0" y="2095832"/>
                            </a:cubicBezTo>
                            <a:cubicBezTo>
                              <a:pt x="-4754" y="1870104"/>
                              <a:pt x="41228" y="1741655"/>
                              <a:pt x="0" y="1604217"/>
                            </a:cubicBezTo>
                            <a:cubicBezTo>
                              <a:pt x="-41228" y="1466780"/>
                              <a:pt x="55979" y="1165636"/>
                              <a:pt x="0" y="1034979"/>
                            </a:cubicBezTo>
                            <a:cubicBezTo>
                              <a:pt x="-55979" y="904322"/>
                              <a:pt x="4948" y="710763"/>
                              <a:pt x="0" y="569238"/>
                            </a:cubicBezTo>
                            <a:cubicBezTo>
                              <a:pt x="-4948" y="427713"/>
                              <a:pt x="40714" y="175749"/>
                              <a:pt x="0" y="0"/>
                            </a:cubicBezTo>
                            <a:close/>
                          </a:path>
                          <a:path w="3823788" h="2587447" stroke="0" extrusionOk="0">
                            <a:moveTo>
                              <a:pt x="0" y="0"/>
                            </a:moveTo>
                            <a:cubicBezTo>
                              <a:pt x="289922" y="-67149"/>
                              <a:pt x="428939" y="50877"/>
                              <a:pt x="584493" y="0"/>
                            </a:cubicBezTo>
                            <a:cubicBezTo>
                              <a:pt x="740047" y="-50877"/>
                              <a:pt x="1049594" y="70051"/>
                              <a:pt x="1168987" y="0"/>
                            </a:cubicBezTo>
                            <a:cubicBezTo>
                              <a:pt x="1288380" y="-70051"/>
                              <a:pt x="1611066" y="31277"/>
                              <a:pt x="1791718" y="0"/>
                            </a:cubicBezTo>
                            <a:cubicBezTo>
                              <a:pt x="1972370" y="-31277"/>
                              <a:pt x="2107318" y="3504"/>
                              <a:pt x="2376211" y="0"/>
                            </a:cubicBezTo>
                            <a:cubicBezTo>
                              <a:pt x="2645104" y="-3504"/>
                              <a:pt x="2704079" y="19065"/>
                              <a:pt x="2807753" y="0"/>
                            </a:cubicBezTo>
                            <a:cubicBezTo>
                              <a:pt x="2911427" y="-19065"/>
                              <a:pt x="3159364" y="59962"/>
                              <a:pt x="3315770" y="0"/>
                            </a:cubicBezTo>
                            <a:cubicBezTo>
                              <a:pt x="3472176" y="-59962"/>
                              <a:pt x="3603723" y="59170"/>
                              <a:pt x="3823788" y="0"/>
                            </a:cubicBezTo>
                            <a:cubicBezTo>
                              <a:pt x="3862646" y="183043"/>
                              <a:pt x="3810057" y="358416"/>
                              <a:pt x="3823788" y="569238"/>
                            </a:cubicBezTo>
                            <a:cubicBezTo>
                              <a:pt x="3837519" y="780060"/>
                              <a:pt x="3793430" y="809507"/>
                              <a:pt x="3823788" y="1034979"/>
                            </a:cubicBezTo>
                            <a:cubicBezTo>
                              <a:pt x="3854146" y="1260451"/>
                              <a:pt x="3815333" y="1330814"/>
                              <a:pt x="3823788" y="1526594"/>
                            </a:cubicBezTo>
                            <a:cubicBezTo>
                              <a:pt x="3832243" y="1722375"/>
                              <a:pt x="3812770" y="1850449"/>
                              <a:pt x="3823788" y="2069958"/>
                            </a:cubicBezTo>
                            <a:cubicBezTo>
                              <a:pt x="3834806" y="2289467"/>
                              <a:pt x="3810833" y="2457649"/>
                              <a:pt x="3823788" y="2587447"/>
                            </a:cubicBezTo>
                            <a:cubicBezTo>
                              <a:pt x="3551533" y="2658136"/>
                              <a:pt x="3391981" y="2553540"/>
                              <a:pt x="3201057" y="2587447"/>
                            </a:cubicBezTo>
                            <a:cubicBezTo>
                              <a:pt x="3010133" y="2621354"/>
                              <a:pt x="2910189" y="2543200"/>
                              <a:pt x="2693039" y="2587447"/>
                            </a:cubicBezTo>
                            <a:cubicBezTo>
                              <a:pt x="2475889" y="2631694"/>
                              <a:pt x="2312483" y="2532439"/>
                              <a:pt x="2070308" y="2587447"/>
                            </a:cubicBezTo>
                            <a:cubicBezTo>
                              <a:pt x="1828133" y="2642455"/>
                              <a:pt x="1663789" y="2551298"/>
                              <a:pt x="1485815" y="2587447"/>
                            </a:cubicBezTo>
                            <a:cubicBezTo>
                              <a:pt x="1307841" y="2623596"/>
                              <a:pt x="1120094" y="2551937"/>
                              <a:pt x="939559" y="2587447"/>
                            </a:cubicBezTo>
                            <a:cubicBezTo>
                              <a:pt x="759024" y="2622957"/>
                              <a:pt x="465424" y="2552708"/>
                              <a:pt x="0" y="2587447"/>
                            </a:cubicBezTo>
                            <a:cubicBezTo>
                              <a:pt x="-4837" y="2477293"/>
                              <a:pt x="47681" y="2230027"/>
                              <a:pt x="0" y="2044083"/>
                            </a:cubicBezTo>
                            <a:cubicBezTo>
                              <a:pt x="-47681" y="1858139"/>
                              <a:pt x="33987" y="1668227"/>
                              <a:pt x="0" y="1526594"/>
                            </a:cubicBezTo>
                            <a:cubicBezTo>
                              <a:pt x="-33987" y="1384961"/>
                              <a:pt x="42430" y="1179465"/>
                              <a:pt x="0" y="1086728"/>
                            </a:cubicBezTo>
                            <a:cubicBezTo>
                              <a:pt x="-42430" y="993991"/>
                              <a:pt x="45595" y="693824"/>
                              <a:pt x="0" y="595113"/>
                            </a:cubicBezTo>
                            <a:cubicBezTo>
                              <a:pt x="-45595" y="496402"/>
                              <a:pt x="55821" y="20385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135632" dist="67369" dir="3480000" algn="tl" rotWithShape="0">
                  <a:schemeClr val="tx1">
                    <a:alpha val="27203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20513B-BB3D-194C-A6D4-0EB3A997C534}"/>
                  </a:ext>
                </a:extLst>
              </p:cNvPr>
              <p:cNvSpPr/>
              <p:nvPr/>
            </p:nvSpPr>
            <p:spPr>
              <a:xfrm>
                <a:off x="3759200" y="1827220"/>
                <a:ext cx="1270000" cy="477097"/>
              </a:xfrm>
              <a:prstGeom prst="rect">
                <a:avLst/>
              </a:prstGeom>
              <a:grpFill/>
              <a:ln w="76200">
                <a:solidFill>
                  <a:schemeClr val="bg2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805078884">
                      <a:custGeom>
                        <a:avLst/>
                        <a:gdLst>
                          <a:gd name="connsiteX0" fmla="*/ 0 w 975456"/>
                          <a:gd name="connsiteY0" fmla="*/ 0 h 421883"/>
                          <a:gd name="connsiteX1" fmla="*/ 468219 w 975456"/>
                          <a:gd name="connsiteY1" fmla="*/ 0 h 421883"/>
                          <a:gd name="connsiteX2" fmla="*/ 975456 w 975456"/>
                          <a:gd name="connsiteY2" fmla="*/ 0 h 421883"/>
                          <a:gd name="connsiteX3" fmla="*/ 975456 w 975456"/>
                          <a:gd name="connsiteY3" fmla="*/ 421883 h 421883"/>
                          <a:gd name="connsiteX4" fmla="*/ 477973 w 975456"/>
                          <a:gd name="connsiteY4" fmla="*/ 421883 h 421883"/>
                          <a:gd name="connsiteX5" fmla="*/ 0 w 975456"/>
                          <a:gd name="connsiteY5" fmla="*/ 421883 h 421883"/>
                          <a:gd name="connsiteX6" fmla="*/ 0 w 975456"/>
                          <a:gd name="connsiteY6" fmla="*/ 0 h 4218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75456" h="421883" fill="none" extrusionOk="0">
                            <a:moveTo>
                              <a:pt x="0" y="0"/>
                            </a:moveTo>
                            <a:cubicBezTo>
                              <a:pt x="194650" y="-24546"/>
                              <a:pt x="299422" y="17740"/>
                              <a:pt x="468219" y="0"/>
                            </a:cubicBezTo>
                            <a:cubicBezTo>
                              <a:pt x="637016" y="-17740"/>
                              <a:pt x="804846" y="15223"/>
                              <a:pt x="975456" y="0"/>
                            </a:cubicBezTo>
                            <a:cubicBezTo>
                              <a:pt x="981329" y="187131"/>
                              <a:pt x="925517" y="256888"/>
                              <a:pt x="975456" y="421883"/>
                            </a:cubicBezTo>
                            <a:cubicBezTo>
                              <a:pt x="803018" y="473521"/>
                              <a:pt x="618255" y="366777"/>
                              <a:pt x="477973" y="421883"/>
                            </a:cubicBezTo>
                            <a:cubicBezTo>
                              <a:pt x="337691" y="476989"/>
                              <a:pt x="212286" y="413365"/>
                              <a:pt x="0" y="421883"/>
                            </a:cubicBezTo>
                            <a:cubicBezTo>
                              <a:pt x="-31681" y="242734"/>
                              <a:pt x="3131" y="196304"/>
                              <a:pt x="0" y="0"/>
                            </a:cubicBezTo>
                            <a:close/>
                          </a:path>
                          <a:path w="975456" h="421883" stroke="0" extrusionOk="0">
                            <a:moveTo>
                              <a:pt x="0" y="0"/>
                            </a:moveTo>
                            <a:cubicBezTo>
                              <a:pt x="138303" y="-16962"/>
                              <a:pt x="371597" y="13971"/>
                              <a:pt x="487728" y="0"/>
                            </a:cubicBezTo>
                            <a:cubicBezTo>
                              <a:pt x="603859" y="-13971"/>
                              <a:pt x="843636" y="9400"/>
                              <a:pt x="975456" y="0"/>
                            </a:cubicBezTo>
                            <a:cubicBezTo>
                              <a:pt x="988327" y="180858"/>
                              <a:pt x="949064" y="308938"/>
                              <a:pt x="975456" y="421883"/>
                            </a:cubicBezTo>
                            <a:cubicBezTo>
                              <a:pt x="861747" y="461785"/>
                              <a:pt x="653367" y="397603"/>
                              <a:pt x="516992" y="421883"/>
                            </a:cubicBezTo>
                            <a:cubicBezTo>
                              <a:pt x="380617" y="446163"/>
                              <a:pt x="168727" y="382751"/>
                              <a:pt x="0" y="421883"/>
                            </a:cubicBezTo>
                            <a:cubicBezTo>
                              <a:pt x="-6922" y="279675"/>
                              <a:pt x="26554" y="8873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50800" dir="5400000" algn="ctr" rotWithShape="0">
                  <a:srgbClr val="000000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entury Gothic" panose="020B0502020202020204" pitchFamily="34" charset="0"/>
                    <a:ea typeface="Ayuthaya" pitchFamily="2" charset="-34"/>
                    <a:cs typeface="Ayuthaya" pitchFamily="2" charset="-34"/>
                  </a:rPr>
                  <a:t>Recall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AA55E3-B223-0C42-A2D4-59A55C51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1921" y="2247920"/>
              <a:ext cx="3365500" cy="180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6016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7123A71-D191-9549-8912-3D8ED35CAEE3}"/>
              </a:ext>
            </a:extLst>
          </p:cNvPr>
          <p:cNvSpPr/>
          <p:nvPr/>
        </p:nvSpPr>
        <p:spPr>
          <a:xfrm>
            <a:off x="7840029" y="4637434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Total # of bits needed to compress a RV with distribution  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Lets tie KL Divergence and Cross Entropy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31A93-9DE8-754A-B565-68FFCCF78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9" y="1272949"/>
            <a:ext cx="3632200" cy="1066800"/>
          </a:xfrm>
          <a:prstGeom prst="rect">
            <a:avLst/>
          </a:prstGeom>
          <a:effectLst>
            <a:outerShdw blurRad="166885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CE5B6-0737-C243-B6F2-0017E23B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9" y="2339749"/>
            <a:ext cx="8140700" cy="2171700"/>
          </a:xfrm>
          <a:prstGeom prst="rect">
            <a:avLst/>
          </a:prstGeom>
          <a:effectLst>
            <a:outerShdw blurRad="226814" dist="130472" dir="6480000" sx="103000" sy="103000" algn="tl" rotWithShape="0">
              <a:prstClr val="black">
                <a:alpha val="60227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4599E0-BF76-0C47-A644-8615742A2707}"/>
              </a:ext>
            </a:extLst>
          </p:cNvPr>
          <p:cNvGrpSpPr/>
          <p:nvPr/>
        </p:nvGrpSpPr>
        <p:grpSpPr>
          <a:xfrm>
            <a:off x="8054523" y="829923"/>
            <a:ext cx="3823788" cy="2714623"/>
            <a:chOff x="6289041" y="1563463"/>
            <a:chExt cx="3823788" cy="2714623"/>
          </a:xfrm>
          <a:effectLst>
            <a:outerShdw blurRad="383579" dist="38100" dir="2700000" sx="100311" sy="100311" algn="t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70E35B-443E-534A-968B-2B991460726F}"/>
                </a:ext>
              </a:extLst>
            </p:cNvPr>
            <p:cNvGrpSpPr/>
            <p:nvPr/>
          </p:nvGrpSpPr>
          <p:grpSpPr>
            <a:xfrm>
              <a:off x="6289041" y="1563463"/>
              <a:ext cx="3823788" cy="2714623"/>
              <a:chOff x="3413760" y="1827220"/>
              <a:chExt cx="4978400" cy="3069900"/>
            </a:xfrm>
            <a:solidFill>
              <a:schemeClr val="bg2">
                <a:lumMod val="90000"/>
              </a:schemeClr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8953511-E909-5549-937A-92B800BFCD6F}"/>
                  </a:ext>
                </a:extLst>
              </p:cNvPr>
              <p:cNvSpPr/>
              <p:nvPr/>
            </p:nvSpPr>
            <p:spPr>
              <a:xfrm>
                <a:off x="3413760" y="1971040"/>
                <a:ext cx="4978400" cy="2926080"/>
              </a:xfrm>
              <a:prstGeom prst="rect">
                <a:avLst/>
              </a:prstGeom>
              <a:grpFill/>
              <a:ln w="76200">
                <a:solidFill>
                  <a:schemeClr val="bg2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956341818">
                      <a:custGeom>
                        <a:avLst/>
                        <a:gdLst>
                          <a:gd name="connsiteX0" fmla="*/ 0 w 3823788"/>
                          <a:gd name="connsiteY0" fmla="*/ 0 h 2587447"/>
                          <a:gd name="connsiteX1" fmla="*/ 584493 w 3823788"/>
                          <a:gd name="connsiteY1" fmla="*/ 0 h 2587447"/>
                          <a:gd name="connsiteX2" fmla="*/ 1092511 w 3823788"/>
                          <a:gd name="connsiteY2" fmla="*/ 0 h 2587447"/>
                          <a:gd name="connsiteX3" fmla="*/ 1600528 w 3823788"/>
                          <a:gd name="connsiteY3" fmla="*/ 0 h 2587447"/>
                          <a:gd name="connsiteX4" fmla="*/ 2108546 w 3823788"/>
                          <a:gd name="connsiteY4" fmla="*/ 0 h 2587447"/>
                          <a:gd name="connsiteX5" fmla="*/ 2731277 w 3823788"/>
                          <a:gd name="connsiteY5" fmla="*/ 0 h 2587447"/>
                          <a:gd name="connsiteX6" fmla="*/ 3162819 w 3823788"/>
                          <a:gd name="connsiteY6" fmla="*/ 0 h 2587447"/>
                          <a:gd name="connsiteX7" fmla="*/ 3823788 w 3823788"/>
                          <a:gd name="connsiteY7" fmla="*/ 0 h 2587447"/>
                          <a:gd name="connsiteX8" fmla="*/ 3823788 w 3823788"/>
                          <a:gd name="connsiteY8" fmla="*/ 517489 h 2587447"/>
                          <a:gd name="connsiteX9" fmla="*/ 3823788 w 3823788"/>
                          <a:gd name="connsiteY9" fmla="*/ 1060853 h 2587447"/>
                          <a:gd name="connsiteX10" fmla="*/ 3823788 w 3823788"/>
                          <a:gd name="connsiteY10" fmla="*/ 1604217 h 2587447"/>
                          <a:gd name="connsiteX11" fmla="*/ 3823788 w 3823788"/>
                          <a:gd name="connsiteY11" fmla="*/ 2069958 h 2587447"/>
                          <a:gd name="connsiteX12" fmla="*/ 3823788 w 3823788"/>
                          <a:gd name="connsiteY12" fmla="*/ 2587447 h 2587447"/>
                          <a:gd name="connsiteX13" fmla="*/ 3201057 w 3823788"/>
                          <a:gd name="connsiteY13" fmla="*/ 2587447 h 2587447"/>
                          <a:gd name="connsiteX14" fmla="*/ 2654801 w 3823788"/>
                          <a:gd name="connsiteY14" fmla="*/ 2587447 h 2587447"/>
                          <a:gd name="connsiteX15" fmla="*/ 2146784 w 3823788"/>
                          <a:gd name="connsiteY15" fmla="*/ 2587447 h 2587447"/>
                          <a:gd name="connsiteX16" fmla="*/ 1524053 w 3823788"/>
                          <a:gd name="connsiteY16" fmla="*/ 2587447 h 2587447"/>
                          <a:gd name="connsiteX17" fmla="*/ 977797 w 3823788"/>
                          <a:gd name="connsiteY17" fmla="*/ 2587447 h 2587447"/>
                          <a:gd name="connsiteX18" fmla="*/ 469780 w 3823788"/>
                          <a:gd name="connsiteY18" fmla="*/ 2587447 h 2587447"/>
                          <a:gd name="connsiteX19" fmla="*/ 0 w 3823788"/>
                          <a:gd name="connsiteY19" fmla="*/ 2587447 h 2587447"/>
                          <a:gd name="connsiteX20" fmla="*/ 0 w 3823788"/>
                          <a:gd name="connsiteY20" fmla="*/ 2095832 h 2587447"/>
                          <a:gd name="connsiteX21" fmla="*/ 0 w 3823788"/>
                          <a:gd name="connsiteY21" fmla="*/ 1604217 h 2587447"/>
                          <a:gd name="connsiteX22" fmla="*/ 0 w 3823788"/>
                          <a:gd name="connsiteY22" fmla="*/ 1034979 h 2587447"/>
                          <a:gd name="connsiteX23" fmla="*/ 0 w 3823788"/>
                          <a:gd name="connsiteY23" fmla="*/ 569238 h 2587447"/>
                          <a:gd name="connsiteX24" fmla="*/ 0 w 3823788"/>
                          <a:gd name="connsiteY24" fmla="*/ 0 h 25874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823788" h="2587447" fill="none" extrusionOk="0">
                            <a:moveTo>
                              <a:pt x="0" y="0"/>
                            </a:moveTo>
                            <a:cubicBezTo>
                              <a:pt x="182277" y="-15448"/>
                              <a:pt x="342353" y="9919"/>
                              <a:pt x="584493" y="0"/>
                            </a:cubicBezTo>
                            <a:cubicBezTo>
                              <a:pt x="826633" y="-9919"/>
                              <a:pt x="846538" y="10633"/>
                              <a:pt x="1092511" y="0"/>
                            </a:cubicBezTo>
                            <a:cubicBezTo>
                              <a:pt x="1338484" y="-10633"/>
                              <a:pt x="1470686" y="21140"/>
                              <a:pt x="1600528" y="0"/>
                            </a:cubicBezTo>
                            <a:cubicBezTo>
                              <a:pt x="1730370" y="-21140"/>
                              <a:pt x="1905556" y="37644"/>
                              <a:pt x="2108546" y="0"/>
                            </a:cubicBezTo>
                            <a:cubicBezTo>
                              <a:pt x="2311536" y="-37644"/>
                              <a:pt x="2461142" y="47056"/>
                              <a:pt x="2731277" y="0"/>
                            </a:cubicBezTo>
                            <a:cubicBezTo>
                              <a:pt x="3001412" y="-47056"/>
                              <a:pt x="3036269" y="21845"/>
                              <a:pt x="3162819" y="0"/>
                            </a:cubicBezTo>
                            <a:cubicBezTo>
                              <a:pt x="3289369" y="-21845"/>
                              <a:pt x="3505344" y="36871"/>
                              <a:pt x="3823788" y="0"/>
                            </a:cubicBezTo>
                            <a:cubicBezTo>
                              <a:pt x="3857725" y="150359"/>
                              <a:pt x="3771150" y="412141"/>
                              <a:pt x="3823788" y="517489"/>
                            </a:cubicBezTo>
                            <a:cubicBezTo>
                              <a:pt x="3876426" y="622837"/>
                              <a:pt x="3763284" y="903006"/>
                              <a:pt x="3823788" y="1060853"/>
                            </a:cubicBezTo>
                            <a:cubicBezTo>
                              <a:pt x="3884292" y="1218700"/>
                              <a:pt x="3783965" y="1456324"/>
                              <a:pt x="3823788" y="1604217"/>
                            </a:cubicBezTo>
                            <a:cubicBezTo>
                              <a:pt x="3863611" y="1752110"/>
                              <a:pt x="3781694" y="1975238"/>
                              <a:pt x="3823788" y="2069958"/>
                            </a:cubicBezTo>
                            <a:cubicBezTo>
                              <a:pt x="3865882" y="2164678"/>
                              <a:pt x="3803836" y="2427622"/>
                              <a:pt x="3823788" y="2587447"/>
                            </a:cubicBezTo>
                            <a:cubicBezTo>
                              <a:pt x="3520456" y="2649993"/>
                              <a:pt x="3505464" y="2540993"/>
                              <a:pt x="3201057" y="2587447"/>
                            </a:cubicBezTo>
                            <a:cubicBezTo>
                              <a:pt x="2896650" y="2633901"/>
                              <a:pt x="2829800" y="2543630"/>
                              <a:pt x="2654801" y="2587447"/>
                            </a:cubicBezTo>
                            <a:cubicBezTo>
                              <a:pt x="2479802" y="2631264"/>
                              <a:pt x="2331215" y="2567562"/>
                              <a:pt x="2146784" y="2587447"/>
                            </a:cubicBezTo>
                            <a:cubicBezTo>
                              <a:pt x="1962353" y="2607332"/>
                              <a:pt x="1761446" y="2530093"/>
                              <a:pt x="1524053" y="2587447"/>
                            </a:cubicBezTo>
                            <a:cubicBezTo>
                              <a:pt x="1286660" y="2644801"/>
                              <a:pt x="1182339" y="2568058"/>
                              <a:pt x="977797" y="2587447"/>
                            </a:cubicBezTo>
                            <a:cubicBezTo>
                              <a:pt x="773255" y="2606836"/>
                              <a:pt x="640924" y="2558669"/>
                              <a:pt x="469780" y="2587447"/>
                            </a:cubicBezTo>
                            <a:cubicBezTo>
                              <a:pt x="298636" y="2616225"/>
                              <a:pt x="211088" y="2549255"/>
                              <a:pt x="0" y="2587447"/>
                            </a:cubicBezTo>
                            <a:cubicBezTo>
                              <a:pt x="-30571" y="2348727"/>
                              <a:pt x="4754" y="2321561"/>
                              <a:pt x="0" y="2095832"/>
                            </a:cubicBezTo>
                            <a:cubicBezTo>
                              <a:pt x="-4754" y="1870104"/>
                              <a:pt x="41228" y="1741655"/>
                              <a:pt x="0" y="1604217"/>
                            </a:cubicBezTo>
                            <a:cubicBezTo>
                              <a:pt x="-41228" y="1466780"/>
                              <a:pt x="55979" y="1165636"/>
                              <a:pt x="0" y="1034979"/>
                            </a:cubicBezTo>
                            <a:cubicBezTo>
                              <a:pt x="-55979" y="904322"/>
                              <a:pt x="4948" y="710763"/>
                              <a:pt x="0" y="569238"/>
                            </a:cubicBezTo>
                            <a:cubicBezTo>
                              <a:pt x="-4948" y="427713"/>
                              <a:pt x="40714" y="175749"/>
                              <a:pt x="0" y="0"/>
                            </a:cubicBezTo>
                            <a:close/>
                          </a:path>
                          <a:path w="3823788" h="2587447" stroke="0" extrusionOk="0">
                            <a:moveTo>
                              <a:pt x="0" y="0"/>
                            </a:moveTo>
                            <a:cubicBezTo>
                              <a:pt x="289922" y="-67149"/>
                              <a:pt x="428939" y="50877"/>
                              <a:pt x="584493" y="0"/>
                            </a:cubicBezTo>
                            <a:cubicBezTo>
                              <a:pt x="740047" y="-50877"/>
                              <a:pt x="1049594" y="70051"/>
                              <a:pt x="1168987" y="0"/>
                            </a:cubicBezTo>
                            <a:cubicBezTo>
                              <a:pt x="1288380" y="-70051"/>
                              <a:pt x="1611066" y="31277"/>
                              <a:pt x="1791718" y="0"/>
                            </a:cubicBezTo>
                            <a:cubicBezTo>
                              <a:pt x="1972370" y="-31277"/>
                              <a:pt x="2107318" y="3504"/>
                              <a:pt x="2376211" y="0"/>
                            </a:cubicBezTo>
                            <a:cubicBezTo>
                              <a:pt x="2645104" y="-3504"/>
                              <a:pt x="2704079" y="19065"/>
                              <a:pt x="2807753" y="0"/>
                            </a:cubicBezTo>
                            <a:cubicBezTo>
                              <a:pt x="2911427" y="-19065"/>
                              <a:pt x="3159364" y="59962"/>
                              <a:pt x="3315770" y="0"/>
                            </a:cubicBezTo>
                            <a:cubicBezTo>
                              <a:pt x="3472176" y="-59962"/>
                              <a:pt x="3603723" y="59170"/>
                              <a:pt x="3823788" y="0"/>
                            </a:cubicBezTo>
                            <a:cubicBezTo>
                              <a:pt x="3862646" y="183043"/>
                              <a:pt x="3810057" y="358416"/>
                              <a:pt x="3823788" y="569238"/>
                            </a:cubicBezTo>
                            <a:cubicBezTo>
                              <a:pt x="3837519" y="780060"/>
                              <a:pt x="3793430" y="809507"/>
                              <a:pt x="3823788" y="1034979"/>
                            </a:cubicBezTo>
                            <a:cubicBezTo>
                              <a:pt x="3854146" y="1260451"/>
                              <a:pt x="3815333" y="1330814"/>
                              <a:pt x="3823788" y="1526594"/>
                            </a:cubicBezTo>
                            <a:cubicBezTo>
                              <a:pt x="3832243" y="1722375"/>
                              <a:pt x="3812770" y="1850449"/>
                              <a:pt x="3823788" y="2069958"/>
                            </a:cubicBezTo>
                            <a:cubicBezTo>
                              <a:pt x="3834806" y="2289467"/>
                              <a:pt x="3810833" y="2457649"/>
                              <a:pt x="3823788" y="2587447"/>
                            </a:cubicBezTo>
                            <a:cubicBezTo>
                              <a:pt x="3551533" y="2658136"/>
                              <a:pt x="3391981" y="2553540"/>
                              <a:pt x="3201057" y="2587447"/>
                            </a:cubicBezTo>
                            <a:cubicBezTo>
                              <a:pt x="3010133" y="2621354"/>
                              <a:pt x="2910189" y="2543200"/>
                              <a:pt x="2693039" y="2587447"/>
                            </a:cubicBezTo>
                            <a:cubicBezTo>
                              <a:pt x="2475889" y="2631694"/>
                              <a:pt x="2312483" y="2532439"/>
                              <a:pt x="2070308" y="2587447"/>
                            </a:cubicBezTo>
                            <a:cubicBezTo>
                              <a:pt x="1828133" y="2642455"/>
                              <a:pt x="1663789" y="2551298"/>
                              <a:pt x="1485815" y="2587447"/>
                            </a:cubicBezTo>
                            <a:cubicBezTo>
                              <a:pt x="1307841" y="2623596"/>
                              <a:pt x="1120094" y="2551937"/>
                              <a:pt x="939559" y="2587447"/>
                            </a:cubicBezTo>
                            <a:cubicBezTo>
                              <a:pt x="759024" y="2622957"/>
                              <a:pt x="465424" y="2552708"/>
                              <a:pt x="0" y="2587447"/>
                            </a:cubicBezTo>
                            <a:cubicBezTo>
                              <a:pt x="-4837" y="2477293"/>
                              <a:pt x="47681" y="2230027"/>
                              <a:pt x="0" y="2044083"/>
                            </a:cubicBezTo>
                            <a:cubicBezTo>
                              <a:pt x="-47681" y="1858139"/>
                              <a:pt x="33987" y="1668227"/>
                              <a:pt x="0" y="1526594"/>
                            </a:cubicBezTo>
                            <a:cubicBezTo>
                              <a:pt x="-33987" y="1384961"/>
                              <a:pt x="42430" y="1179465"/>
                              <a:pt x="0" y="1086728"/>
                            </a:cubicBezTo>
                            <a:cubicBezTo>
                              <a:pt x="-42430" y="993991"/>
                              <a:pt x="45595" y="693824"/>
                              <a:pt x="0" y="595113"/>
                            </a:cubicBezTo>
                            <a:cubicBezTo>
                              <a:pt x="-45595" y="496402"/>
                              <a:pt x="55821" y="20385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135632" dist="67369" dir="3480000" algn="tl" rotWithShape="0">
                  <a:schemeClr val="tx1">
                    <a:alpha val="27203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20513B-BB3D-194C-A6D4-0EB3A997C534}"/>
                  </a:ext>
                </a:extLst>
              </p:cNvPr>
              <p:cNvSpPr/>
              <p:nvPr/>
            </p:nvSpPr>
            <p:spPr>
              <a:xfrm>
                <a:off x="3759200" y="1827220"/>
                <a:ext cx="1270000" cy="477097"/>
              </a:xfrm>
              <a:prstGeom prst="rect">
                <a:avLst/>
              </a:prstGeom>
              <a:grpFill/>
              <a:ln w="76200">
                <a:solidFill>
                  <a:schemeClr val="bg2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805078884">
                      <a:custGeom>
                        <a:avLst/>
                        <a:gdLst>
                          <a:gd name="connsiteX0" fmla="*/ 0 w 975456"/>
                          <a:gd name="connsiteY0" fmla="*/ 0 h 421883"/>
                          <a:gd name="connsiteX1" fmla="*/ 468219 w 975456"/>
                          <a:gd name="connsiteY1" fmla="*/ 0 h 421883"/>
                          <a:gd name="connsiteX2" fmla="*/ 975456 w 975456"/>
                          <a:gd name="connsiteY2" fmla="*/ 0 h 421883"/>
                          <a:gd name="connsiteX3" fmla="*/ 975456 w 975456"/>
                          <a:gd name="connsiteY3" fmla="*/ 421883 h 421883"/>
                          <a:gd name="connsiteX4" fmla="*/ 477973 w 975456"/>
                          <a:gd name="connsiteY4" fmla="*/ 421883 h 421883"/>
                          <a:gd name="connsiteX5" fmla="*/ 0 w 975456"/>
                          <a:gd name="connsiteY5" fmla="*/ 421883 h 421883"/>
                          <a:gd name="connsiteX6" fmla="*/ 0 w 975456"/>
                          <a:gd name="connsiteY6" fmla="*/ 0 h 4218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75456" h="421883" fill="none" extrusionOk="0">
                            <a:moveTo>
                              <a:pt x="0" y="0"/>
                            </a:moveTo>
                            <a:cubicBezTo>
                              <a:pt x="194650" y="-24546"/>
                              <a:pt x="299422" y="17740"/>
                              <a:pt x="468219" y="0"/>
                            </a:cubicBezTo>
                            <a:cubicBezTo>
                              <a:pt x="637016" y="-17740"/>
                              <a:pt x="804846" y="15223"/>
                              <a:pt x="975456" y="0"/>
                            </a:cubicBezTo>
                            <a:cubicBezTo>
                              <a:pt x="981329" y="187131"/>
                              <a:pt x="925517" y="256888"/>
                              <a:pt x="975456" y="421883"/>
                            </a:cubicBezTo>
                            <a:cubicBezTo>
                              <a:pt x="803018" y="473521"/>
                              <a:pt x="618255" y="366777"/>
                              <a:pt x="477973" y="421883"/>
                            </a:cubicBezTo>
                            <a:cubicBezTo>
                              <a:pt x="337691" y="476989"/>
                              <a:pt x="212286" y="413365"/>
                              <a:pt x="0" y="421883"/>
                            </a:cubicBezTo>
                            <a:cubicBezTo>
                              <a:pt x="-31681" y="242734"/>
                              <a:pt x="3131" y="196304"/>
                              <a:pt x="0" y="0"/>
                            </a:cubicBezTo>
                            <a:close/>
                          </a:path>
                          <a:path w="975456" h="421883" stroke="0" extrusionOk="0">
                            <a:moveTo>
                              <a:pt x="0" y="0"/>
                            </a:moveTo>
                            <a:cubicBezTo>
                              <a:pt x="138303" y="-16962"/>
                              <a:pt x="371597" y="13971"/>
                              <a:pt x="487728" y="0"/>
                            </a:cubicBezTo>
                            <a:cubicBezTo>
                              <a:pt x="603859" y="-13971"/>
                              <a:pt x="843636" y="9400"/>
                              <a:pt x="975456" y="0"/>
                            </a:cubicBezTo>
                            <a:cubicBezTo>
                              <a:pt x="988327" y="180858"/>
                              <a:pt x="949064" y="308938"/>
                              <a:pt x="975456" y="421883"/>
                            </a:cubicBezTo>
                            <a:cubicBezTo>
                              <a:pt x="861747" y="461785"/>
                              <a:pt x="653367" y="397603"/>
                              <a:pt x="516992" y="421883"/>
                            </a:cubicBezTo>
                            <a:cubicBezTo>
                              <a:pt x="380617" y="446163"/>
                              <a:pt x="168727" y="382751"/>
                              <a:pt x="0" y="421883"/>
                            </a:cubicBezTo>
                            <a:cubicBezTo>
                              <a:pt x="-6922" y="279675"/>
                              <a:pt x="26554" y="8873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50800" dir="5400000" algn="ctr" rotWithShape="0">
                  <a:srgbClr val="000000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entury Gothic" panose="020B0502020202020204" pitchFamily="34" charset="0"/>
                    <a:ea typeface="Ayuthaya" pitchFamily="2" charset="-34"/>
                    <a:cs typeface="Ayuthaya" pitchFamily="2" charset="-34"/>
                  </a:rPr>
                  <a:t>Recall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AA55E3-B223-0C42-A2D4-59A55C51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1921" y="2247920"/>
              <a:ext cx="3365500" cy="180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F44299C-E90D-EC49-91B7-029A939CA380}"/>
              </a:ext>
            </a:extLst>
          </p:cNvPr>
          <p:cNvSpPr/>
          <p:nvPr/>
        </p:nvSpPr>
        <p:spPr>
          <a:xfrm>
            <a:off x="1016907" y="4369705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Total # of bits needed to describe a RV with distribution p, if your compression scheme was designed for q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D29AAE-44CD-B547-8641-6A6BA15CA1A3}"/>
              </a:ext>
            </a:extLst>
          </p:cNvPr>
          <p:cNvSpPr/>
          <p:nvPr/>
        </p:nvSpPr>
        <p:spPr>
          <a:xfrm>
            <a:off x="4391478" y="4401568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Extra # of bits wasted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because you used q for p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8591A7-0399-C747-AF15-F9CF307140A2}"/>
              </a:ext>
            </a:extLst>
          </p:cNvPr>
          <p:cNvGrpSpPr/>
          <p:nvPr/>
        </p:nvGrpSpPr>
        <p:grpSpPr>
          <a:xfrm>
            <a:off x="5813229" y="4157194"/>
            <a:ext cx="1414440" cy="459360"/>
            <a:chOff x="5813229" y="4157194"/>
            <a:chExt cx="141444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8A8D18-C19F-584F-989B-167A8B34B61D}"/>
                    </a:ext>
                  </a:extLst>
                </p14:cNvPr>
                <p14:cNvContentPartPr/>
                <p14:nvPr/>
              </p14:nvContentPartPr>
              <p14:xfrm>
                <a:off x="5813229" y="4216594"/>
                <a:ext cx="657000" cy="399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8A8D18-C19F-584F-989B-167A8B34B6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04234" y="4207594"/>
                  <a:ext cx="67463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9C5994-06BB-4C46-B3D1-D1C9E164D530}"/>
                    </a:ext>
                  </a:extLst>
                </p14:cNvPr>
                <p14:cNvContentPartPr/>
                <p14:nvPr/>
              </p14:nvContentPartPr>
              <p14:xfrm>
                <a:off x="6325509" y="4160434"/>
                <a:ext cx="186120" cy="147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9C5994-06BB-4C46-B3D1-D1C9E164D5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16509" y="4151434"/>
                  <a:ext cx="203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E16027-0B7F-0C4C-9FA4-1AA4B159620B}"/>
                    </a:ext>
                  </a:extLst>
                </p14:cNvPr>
                <p14:cNvContentPartPr/>
                <p14:nvPr/>
              </p14:nvContentPartPr>
              <p14:xfrm>
                <a:off x="6205629" y="4157194"/>
                <a:ext cx="1022040" cy="239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E16027-0B7F-0C4C-9FA4-1AA4B15962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6629" y="4148208"/>
                  <a:ext cx="1039680" cy="25665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D0C9CA-7E36-564B-A5D4-E21CABDF163F}"/>
              </a:ext>
            </a:extLst>
          </p:cNvPr>
          <p:cNvGrpSpPr/>
          <p:nvPr/>
        </p:nvGrpSpPr>
        <p:grpSpPr>
          <a:xfrm>
            <a:off x="3172629" y="4081954"/>
            <a:ext cx="1985400" cy="393480"/>
            <a:chOff x="3172629" y="4081954"/>
            <a:chExt cx="198540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8A5495-B56A-A447-82F9-7C6566D6CD5E}"/>
                    </a:ext>
                  </a:extLst>
                </p14:cNvPr>
                <p14:cNvContentPartPr/>
                <p14:nvPr/>
              </p14:nvContentPartPr>
              <p14:xfrm>
                <a:off x="3172629" y="4102114"/>
                <a:ext cx="1940760" cy="373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8A5495-B56A-A447-82F9-7C6566D6CD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63629" y="4093105"/>
                  <a:ext cx="1958400" cy="390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E7733C-7CEB-B540-B8BC-4B535C5B47C1}"/>
                    </a:ext>
                  </a:extLst>
                </p14:cNvPr>
                <p14:cNvContentPartPr/>
                <p14:nvPr/>
              </p14:nvContentPartPr>
              <p14:xfrm>
                <a:off x="4789749" y="4081954"/>
                <a:ext cx="368280" cy="236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E7733C-7CEB-B540-B8BC-4B535C5B47C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80749" y="4072968"/>
                  <a:ext cx="385920" cy="25377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C93D4C-9380-7C4C-B414-5588AE33BB19}"/>
              </a:ext>
            </a:extLst>
          </p:cNvPr>
          <p:cNvGrpSpPr/>
          <p:nvPr/>
        </p:nvGrpSpPr>
        <p:grpSpPr>
          <a:xfrm>
            <a:off x="7373829" y="4115434"/>
            <a:ext cx="932400" cy="723960"/>
            <a:chOff x="7373829" y="4115434"/>
            <a:chExt cx="932400" cy="72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7D6988-BE7C-5F44-B9DB-C96A546BC4E4}"/>
                    </a:ext>
                  </a:extLst>
                </p14:cNvPr>
                <p14:cNvContentPartPr/>
                <p14:nvPr/>
              </p14:nvContentPartPr>
              <p14:xfrm>
                <a:off x="7373829" y="4115434"/>
                <a:ext cx="932400" cy="445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7D6988-BE7C-5F44-B9DB-C96A546BC4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364826" y="4106434"/>
                  <a:ext cx="950047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5B5E510-9CD4-1343-B366-2BCFF87B783B}"/>
                    </a:ext>
                  </a:extLst>
                </p14:cNvPr>
                <p14:cNvContentPartPr/>
                <p14:nvPr/>
              </p14:nvContentPartPr>
              <p14:xfrm>
                <a:off x="7889709" y="4333234"/>
                <a:ext cx="156240" cy="468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5B5E510-9CD4-1343-B366-2BCFF87B78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80709" y="4324234"/>
                  <a:ext cx="1738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01563B-1A60-AE41-9837-C44EE0F2BCBE}"/>
                    </a:ext>
                  </a:extLst>
                </p14:cNvPr>
                <p14:cNvContentPartPr/>
                <p14:nvPr/>
              </p14:nvContentPartPr>
              <p14:xfrm>
                <a:off x="7873509" y="4637434"/>
                <a:ext cx="207000" cy="201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01563B-1A60-AE41-9837-C44EE0F2BC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864525" y="4628434"/>
                  <a:ext cx="224609" cy="21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7226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Lets tie KL Divergence and Cross Entropy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31A93-9DE8-754A-B565-68FFCCF78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9" y="1272949"/>
            <a:ext cx="3632200" cy="1066800"/>
          </a:xfrm>
          <a:prstGeom prst="rect">
            <a:avLst/>
          </a:prstGeom>
          <a:effectLst>
            <a:outerShdw blurRad="166885" dist="38100" dir="2700000" sx="103000" sy="103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CE5B6-0737-C243-B6F2-0017E23B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79" y="2339749"/>
            <a:ext cx="8140700" cy="2171700"/>
          </a:xfrm>
          <a:prstGeom prst="rect">
            <a:avLst/>
          </a:prstGeom>
          <a:effectLst>
            <a:outerShdw blurRad="226814" dist="130472" dir="6480000" sx="103000" sy="103000" algn="tl" rotWithShape="0">
              <a:prstClr val="black">
                <a:alpha val="60227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4599E0-BF76-0C47-A644-8615742A2707}"/>
              </a:ext>
            </a:extLst>
          </p:cNvPr>
          <p:cNvGrpSpPr/>
          <p:nvPr/>
        </p:nvGrpSpPr>
        <p:grpSpPr>
          <a:xfrm>
            <a:off x="8054523" y="829923"/>
            <a:ext cx="3823788" cy="2714623"/>
            <a:chOff x="6289041" y="1563463"/>
            <a:chExt cx="3823788" cy="2714623"/>
          </a:xfrm>
          <a:effectLst>
            <a:outerShdw blurRad="383579" dist="38100" dir="2700000" sx="100311" sy="100311" algn="tl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70E35B-443E-534A-968B-2B991460726F}"/>
                </a:ext>
              </a:extLst>
            </p:cNvPr>
            <p:cNvGrpSpPr/>
            <p:nvPr/>
          </p:nvGrpSpPr>
          <p:grpSpPr>
            <a:xfrm>
              <a:off x="6289041" y="1563463"/>
              <a:ext cx="3823788" cy="2714623"/>
              <a:chOff x="3413760" y="1827220"/>
              <a:chExt cx="4978400" cy="3069900"/>
            </a:xfrm>
            <a:solidFill>
              <a:schemeClr val="bg2">
                <a:lumMod val="90000"/>
              </a:schemeClr>
            </a:solidFill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8953511-E909-5549-937A-92B800BFCD6F}"/>
                  </a:ext>
                </a:extLst>
              </p:cNvPr>
              <p:cNvSpPr/>
              <p:nvPr/>
            </p:nvSpPr>
            <p:spPr>
              <a:xfrm>
                <a:off x="3413760" y="1971040"/>
                <a:ext cx="4978400" cy="2926080"/>
              </a:xfrm>
              <a:prstGeom prst="rect">
                <a:avLst/>
              </a:prstGeom>
              <a:grpFill/>
              <a:ln w="76200">
                <a:solidFill>
                  <a:schemeClr val="bg2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956341818">
                      <a:custGeom>
                        <a:avLst/>
                        <a:gdLst>
                          <a:gd name="connsiteX0" fmla="*/ 0 w 3823788"/>
                          <a:gd name="connsiteY0" fmla="*/ 0 h 2587447"/>
                          <a:gd name="connsiteX1" fmla="*/ 584493 w 3823788"/>
                          <a:gd name="connsiteY1" fmla="*/ 0 h 2587447"/>
                          <a:gd name="connsiteX2" fmla="*/ 1092511 w 3823788"/>
                          <a:gd name="connsiteY2" fmla="*/ 0 h 2587447"/>
                          <a:gd name="connsiteX3" fmla="*/ 1600528 w 3823788"/>
                          <a:gd name="connsiteY3" fmla="*/ 0 h 2587447"/>
                          <a:gd name="connsiteX4" fmla="*/ 2108546 w 3823788"/>
                          <a:gd name="connsiteY4" fmla="*/ 0 h 2587447"/>
                          <a:gd name="connsiteX5" fmla="*/ 2731277 w 3823788"/>
                          <a:gd name="connsiteY5" fmla="*/ 0 h 2587447"/>
                          <a:gd name="connsiteX6" fmla="*/ 3162819 w 3823788"/>
                          <a:gd name="connsiteY6" fmla="*/ 0 h 2587447"/>
                          <a:gd name="connsiteX7" fmla="*/ 3823788 w 3823788"/>
                          <a:gd name="connsiteY7" fmla="*/ 0 h 2587447"/>
                          <a:gd name="connsiteX8" fmla="*/ 3823788 w 3823788"/>
                          <a:gd name="connsiteY8" fmla="*/ 517489 h 2587447"/>
                          <a:gd name="connsiteX9" fmla="*/ 3823788 w 3823788"/>
                          <a:gd name="connsiteY9" fmla="*/ 1060853 h 2587447"/>
                          <a:gd name="connsiteX10" fmla="*/ 3823788 w 3823788"/>
                          <a:gd name="connsiteY10" fmla="*/ 1604217 h 2587447"/>
                          <a:gd name="connsiteX11" fmla="*/ 3823788 w 3823788"/>
                          <a:gd name="connsiteY11" fmla="*/ 2069958 h 2587447"/>
                          <a:gd name="connsiteX12" fmla="*/ 3823788 w 3823788"/>
                          <a:gd name="connsiteY12" fmla="*/ 2587447 h 2587447"/>
                          <a:gd name="connsiteX13" fmla="*/ 3201057 w 3823788"/>
                          <a:gd name="connsiteY13" fmla="*/ 2587447 h 2587447"/>
                          <a:gd name="connsiteX14" fmla="*/ 2654801 w 3823788"/>
                          <a:gd name="connsiteY14" fmla="*/ 2587447 h 2587447"/>
                          <a:gd name="connsiteX15" fmla="*/ 2146784 w 3823788"/>
                          <a:gd name="connsiteY15" fmla="*/ 2587447 h 2587447"/>
                          <a:gd name="connsiteX16" fmla="*/ 1524053 w 3823788"/>
                          <a:gd name="connsiteY16" fmla="*/ 2587447 h 2587447"/>
                          <a:gd name="connsiteX17" fmla="*/ 977797 w 3823788"/>
                          <a:gd name="connsiteY17" fmla="*/ 2587447 h 2587447"/>
                          <a:gd name="connsiteX18" fmla="*/ 469780 w 3823788"/>
                          <a:gd name="connsiteY18" fmla="*/ 2587447 h 2587447"/>
                          <a:gd name="connsiteX19" fmla="*/ 0 w 3823788"/>
                          <a:gd name="connsiteY19" fmla="*/ 2587447 h 2587447"/>
                          <a:gd name="connsiteX20" fmla="*/ 0 w 3823788"/>
                          <a:gd name="connsiteY20" fmla="*/ 2095832 h 2587447"/>
                          <a:gd name="connsiteX21" fmla="*/ 0 w 3823788"/>
                          <a:gd name="connsiteY21" fmla="*/ 1604217 h 2587447"/>
                          <a:gd name="connsiteX22" fmla="*/ 0 w 3823788"/>
                          <a:gd name="connsiteY22" fmla="*/ 1034979 h 2587447"/>
                          <a:gd name="connsiteX23" fmla="*/ 0 w 3823788"/>
                          <a:gd name="connsiteY23" fmla="*/ 569238 h 2587447"/>
                          <a:gd name="connsiteX24" fmla="*/ 0 w 3823788"/>
                          <a:gd name="connsiteY24" fmla="*/ 0 h 25874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3823788" h="2587447" fill="none" extrusionOk="0">
                            <a:moveTo>
                              <a:pt x="0" y="0"/>
                            </a:moveTo>
                            <a:cubicBezTo>
                              <a:pt x="182277" y="-15448"/>
                              <a:pt x="342353" y="9919"/>
                              <a:pt x="584493" y="0"/>
                            </a:cubicBezTo>
                            <a:cubicBezTo>
                              <a:pt x="826633" y="-9919"/>
                              <a:pt x="846538" y="10633"/>
                              <a:pt x="1092511" y="0"/>
                            </a:cubicBezTo>
                            <a:cubicBezTo>
                              <a:pt x="1338484" y="-10633"/>
                              <a:pt x="1470686" y="21140"/>
                              <a:pt x="1600528" y="0"/>
                            </a:cubicBezTo>
                            <a:cubicBezTo>
                              <a:pt x="1730370" y="-21140"/>
                              <a:pt x="1905556" y="37644"/>
                              <a:pt x="2108546" y="0"/>
                            </a:cubicBezTo>
                            <a:cubicBezTo>
                              <a:pt x="2311536" y="-37644"/>
                              <a:pt x="2461142" y="47056"/>
                              <a:pt x="2731277" y="0"/>
                            </a:cubicBezTo>
                            <a:cubicBezTo>
                              <a:pt x="3001412" y="-47056"/>
                              <a:pt x="3036269" y="21845"/>
                              <a:pt x="3162819" y="0"/>
                            </a:cubicBezTo>
                            <a:cubicBezTo>
                              <a:pt x="3289369" y="-21845"/>
                              <a:pt x="3505344" y="36871"/>
                              <a:pt x="3823788" y="0"/>
                            </a:cubicBezTo>
                            <a:cubicBezTo>
                              <a:pt x="3857725" y="150359"/>
                              <a:pt x="3771150" y="412141"/>
                              <a:pt x="3823788" y="517489"/>
                            </a:cubicBezTo>
                            <a:cubicBezTo>
                              <a:pt x="3876426" y="622837"/>
                              <a:pt x="3763284" y="903006"/>
                              <a:pt x="3823788" y="1060853"/>
                            </a:cubicBezTo>
                            <a:cubicBezTo>
                              <a:pt x="3884292" y="1218700"/>
                              <a:pt x="3783965" y="1456324"/>
                              <a:pt x="3823788" y="1604217"/>
                            </a:cubicBezTo>
                            <a:cubicBezTo>
                              <a:pt x="3863611" y="1752110"/>
                              <a:pt x="3781694" y="1975238"/>
                              <a:pt x="3823788" y="2069958"/>
                            </a:cubicBezTo>
                            <a:cubicBezTo>
                              <a:pt x="3865882" y="2164678"/>
                              <a:pt x="3803836" y="2427622"/>
                              <a:pt x="3823788" y="2587447"/>
                            </a:cubicBezTo>
                            <a:cubicBezTo>
                              <a:pt x="3520456" y="2649993"/>
                              <a:pt x="3505464" y="2540993"/>
                              <a:pt x="3201057" y="2587447"/>
                            </a:cubicBezTo>
                            <a:cubicBezTo>
                              <a:pt x="2896650" y="2633901"/>
                              <a:pt x="2829800" y="2543630"/>
                              <a:pt x="2654801" y="2587447"/>
                            </a:cubicBezTo>
                            <a:cubicBezTo>
                              <a:pt x="2479802" y="2631264"/>
                              <a:pt x="2331215" y="2567562"/>
                              <a:pt x="2146784" y="2587447"/>
                            </a:cubicBezTo>
                            <a:cubicBezTo>
                              <a:pt x="1962353" y="2607332"/>
                              <a:pt x="1761446" y="2530093"/>
                              <a:pt x="1524053" y="2587447"/>
                            </a:cubicBezTo>
                            <a:cubicBezTo>
                              <a:pt x="1286660" y="2644801"/>
                              <a:pt x="1182339" y="2568058"/>
                              <a:pt x="977797" y="2587447"/>
                            </a:cubicBezTo>
                            <a:cubicBezTo>
                              <a:pt x="773255" y="2606836"/>
                              <a:pt x="640924" y="2558669"/>
                              <a:pt x="469780" y="2587447"/>
                            </a:cubicBezTo>
                            <a:cubicBezTo>
                              <a:pt x="298636" y="2616225"/>
                              <a:pt x="211088" y="2549255"/>
                              <a:pt x="0" y="2587447"/>
                            </a:cubicBezTo>
                            <a:cubicBezTo>
                              <a:pt x="-30571" y="2348727"/>
                              <a:pt x="4754" y="2321561"/>
                              <a:pt x="0" y="2095832"/>
                            </a:cubicBezTo>
                            <a:cubicBezTo>
                              <a:pt x="-4754" y="1870104"/>
                              <a:pt x="41228" y="1741655"/>
                              <a:pt x="0" y="1604217"/>
                            </a:cubicBezTo>
                            <a:cubicBezTo>
                              <a:pt x="-41228" y="1466780"/>
                              <a:pt x="55979" y="1165636"/>
                              <a:pt x="0" y="1034979"/>
                            </a:cubicBezTo>
                            <a:cubicBezTo>
                              <a:pt x="-55979" y="904322"/>
                              <a:pt x="4948" y="710763"/>
                              <a:pt x="0" y="569238"/>
                            </a:cubicBezTo>
                            <a:cubicBezTo>
                              <a:pt x="-4948" y="427713"/>
                              <a:pt x="40714" y="175749"/>
                              <a:pt x="0" y="0"/>
                            </a:cubicBezTo>
                            <a:close/>
                          </a:path>
                          <a:path w="3823788" h="2587447" stroke="0" extrusionOk="0">
                            <a:moveTo>
                              <a:pt x="0" y="0"/>
                            </a:moveTo>
                            <a:cubicBezTo>
                              <a:pt x="289922" y="-67149"/>
                              <a:pt x="428939" y="50877"/>
                              <a:pt x="584493" y="0"/>
                            </a:cubicBezTo>
                            <a:cubicBezTo>
                              <a:pt x="740047" y="-50877"/>
                              <a:pt x="1049594" y="70051"/>
                              <a:pt x="1168987" y="0"/>
                            </a:cubicBezTo>
                            <a:cubicBezTo>
                              <a:pt x="1288380" y="-70051"/>
                              <a:pt x="1611066" y="31277"/>
                              <a:pt x="1791718" y="0"/>
                            </a:cubicBezTo>
                            <a:cubicBezTo>
                              <a:pt x="1972370" y="-31277"/>
                              <a:pt x="2107318" y="3504"/>
                              <a:pt x="2376211" y="0"/>
                            </a:cubicBezTo>
                            <a:cubicBezTo>
                              <a:pt x="2645104" y="-3504"/>
                              <a:pt x="2704079" y="19065"/>
                              <a:pt x="2807753" y="0"/>
                            </a:cubicBezTo>
                            <a:cubicBezTo>
                              <a:pt x="2911427" y="-19065"/>
                              <a:pt x="3159364" y="59962"/>
                              <a:pt x="3315770" y="0"/>
                            </a:cubicBezTo>
                            <a:cubicBezTo>
                              <a:pt x="3472176" y="-59962"/>
                              <a:pt x="3603723" y="59170"/>
                              <a:pt x="3823788" y="0"/>
                            </a:cubicBezTo>
                            <a:cubicBezTo>
                              <a:pt x="3862646" y="183043"/>
                              <a:pt x="3810057" y="358416"/>
                              <a:pt x="3823788" y="569238"/>
                            </a:cubicBezTo>
                            <a:cubicBezTo>
                              <a:pt x="3837519" y="780060"/>
                              <a:pt x="3793430" y="809507"/>
                              <a:pt x="3823788" y="1034979"/>
                            </a:cubicBezTo>
                            <a:cubicBezTo>
                              <a:pt x="3854146" y="1260451"/>
                              <a:pt x="3815333" y="1330814"/>
                              <a:pt x="3823788" y="1526594"/>
                            </a:cubicBezTo>
                            <a:cubicBezTo>
                              <a:pt x="3832243" y="1722375"/>
                              <a:pt x="3812770" y="1850449"/>
                              <a:pt x="3823788" y="2069958"/>
                            </a:cubicBezTo>
                            <a:cubicBezTo>
                              <a:pt x="3834806" y="2289467"/>
                              <a:pt x="3810833" y="2457649"/>
                              <a:pt x="3823788" y="2587447"/>
                            </a:cubicBezTo>
                            <a:cubicBezTo>
                              <a:pt x="3551533" y="2658136"/>
                              <a:pt x="3391981" y="2553540"/>
                              <a:pt x="3201057" y="2587447"/>
                            </a:cubicBezTo>
                            <a:cubicBezTo>
                              <a:pt x="3010133" y="2621354"/>
                              <a:pt x="2910189" y="2543200"/>
                              <a:pt x="2693039" y="2587447"/>
                            </a:cubicBezTo>
                            <a:cubicBezTo>
                              <a:pt x="2475889" y="2631694"/>
                              <a:pt x="2312483" y="2532439"/>
                              <a:pt x="2070308" y="2587447"/>
                            </a:cubicBezTo>
                            <a:cubicBezTo>
                              <a:pt x="1828133" y="2642455"/>
                              <a:pt x="1663789" y="2551298"/>
                              <a:pt x="1485815" y="2587447"/>
                            </a:cubicBezTo>
                            <a:cubicBezTo>
                              <a:pt x="1307841" y="2623596"/>
                              <a:pt x="1120094" y="2551937"/>
                              <a:pt x="939559" y="2587447"/>
                            </a:cubicBezTo>
                            <a:cubicBezTo>
                              <a:pt x="759024" y="2622957"/>
                              <a:pt x="465424" y="2552708"/>
                              <a:pt x="0" y="2587447"/>
                            </a:cubicBezTo>
                            <a:cubicBezTo>
                              <a:pt x="-4837" y="2477293"/>
                              <a:pt x="47681" y="2230027"/>
                              <a:pt x="0" y="2044083"/>
                            </a:cubicBezTo>
                            <a:cubicBezTo>
                              <a:pt x="-47681" y="1858139"/>
                              <a:pt x="33987" y="1668227"/>
                              <a:pt x="0" y="1526594"/>
                            </a:cubicBezTo>
                            <a:cubicBezTo>
                              <a:pt x="-33987" y="1384961"/>
                              <a:pt x="42430" y="1179465"/>
                              <a:pt x="0" y="1086728"/>
                            </a:cubicBezTo>
                            <a:cubicBezTo>
                              <a:pt x="-42430" y="993991"/>
                              <a:pt x="45595" y="693824"/>
                              <a:pt x="0" y="595113"/>
                            </a:cubicBezTo>
                            <a:cubicBezTo>
                              <a:pt x="-45595" y="496402"/>
                              <a:pt x="55821" y="20385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135632" dist="67369" dir="3480000" algn="tl" rotWithShape="0">
                  <a:schemeClr val="tx1">
                    <a:alpha val="27203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20513B-BB3D-194C-A6D4-0EB3A997C534}"/>
                  </a:ext>
                </a:extLst>
              </p:cNvPr>
              <p:cNvSpPr/>
              <p:nvPr/>
            </p:nvSpPr>
            <p:spPr>
              <a:xfrm>
                <a:off x="3759200" y="1827220"/>
                <a:ext cx="1270000" cy="477097"/>
              </a:xfrm>
              <a:prstGeom prst="rect">
                <a:avLst/>
              </a:prstGeom>
              <a:grpFill/>
              <a:ln w="76200">
                <a:solidFill>
                  <a:schemeClr val="bg2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805078884">
                      <a:custGeom>
                        <a:avLst/>
                        <a:gdLst>
                          <a:gd name="connsiteX0" fmla="*/ 0 w 975456"/>
                          <a:gd name="connsiteY0" fmla="*/ 0 h 421883"/>
                          <a:gd name="connsiteX1" fmla="*/ 468219 w 975456"/>
                          <a:gd name="connsiteY1" fmla="*/ 0 h 421883"/>
                          <a:gd name="connsiteX2" fmla="*/ 975456 w 975456"/>
                          <a:gd name="connsiteY2" fmla="*/ 0 h 421883"/>
                          <a:gd name="connsiteX3" fmla="*/ 975456 w 975456"/>
                          <a:gd name="connsiteY3" fmla="*/ 421883 h 421883"/>
                          <a:gd name="connsiteX4" fmla="*/ 477973 w 975456"/>
                          <a:gd name="connsiteY4" fmla="*/ 421883 h 421883"/>
                          <a:gd name="connsiteX5" fmla="*/ 0 w 975456"/>
                          <a:gd name="connsiteY5" fmla="*/ 421883 h 421883"/>
                          <a:gd name="connsiteX6" fmla="*/ 0 w 975456"/>
                          <a:gd name="connsiteY6" fmla="*/ 0 h 4218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975456" h="421883" fill="none" extrusionOk="0">
                            <a:moveTo>
                              <a:pt x="0" y="0"/>
                            </a:moveTo>
                            <a:cubicBezTo>
                              <a:pt x="194650" y="-24546"/>
                              <a:pt x="299422" y="17740"/>
                              <a:pt x="468219" y="0"/>
                            </a:cubicBezTo>
                            <a:cubicBezTo>
                              <a:pt x="637016" y="-17740"/>
                              <a:pt x="804846" y="15223"/>
                              <a:pt x="975456" y="0"/>
                            </a:cubicBezTo>
                            <a:cubicBezTo>
                              <a:pt x="981329" y="187131"/>
                              <a:pt x="925517" y="256888"/>
                              <a:pt x="975456" y="421883"/>
                            </a:cubicBezTo>
                            <a:cubicBezTo>
                              <a:pt x="803018" y="473521"/>
                              <a:pt x="618255" y="366777"/>
                              <a:pt x="477973" y="421883"/>
                            </a:cubicBezTo>
                            <a:cubicBezTo>
                              <a:pt x="337691" y="476989"/>
                              <a:pt x="212286" y="413365"/>
                              <a:pt x="0" y="421883"/>
                            </a:cubicBezTo>
                            <a:cubicBezTo>
                              <a:pt x="-31681" y="242734"/>
                              <a:pt x="3131" y="196304"/>
                              <a:pt x="0" y="0"/>
                            </a:cubicBezTo>
                            <a:close/>
                          </a:path>
                          <a:path w="975456" h="421883" stroke="0" extrusionOk="0">
                            <a:moveTo>
                              <a:pt x="0" y="0"/>
                            </a:moveTo>
                            <a:cubicBezTo>
                              <a:pt x="138303" y="-16962"/>
                              <a:pt x="371597" y="13971"/>
                              <a:pt x="487728" y="0"/>
                            </a:cubicBezTo>
                            <a:cubicBezTo>
                              <a:pt x="603859" y="-13971"/>
                              <a:pt x="843636" y="9400"/>
                              <a:pt x="975456" y="0"/>
                            </a:cubicBezTo>
                            <a:cubicBezTo>
                              <a:pt x="988327" y="180858"/>
                              <a:pt x="949064" y="308938"/>
                              <a:pt x="975456" y="421883"/>
                            </a:cubicBezTo>
                            <a:cubicBezTo>
                              <a:pt x="861747" y="461785"/>
                              <a:pt x="653367" y="397603"/>
                              <a:pt x="516992" y="421883"/>
                            </a:cubicBezTo>
                            <a:cubicBezTo>
                              <a:pt x="380617" y="446163"/>
                              <a:pt x="168727" y="382751"/>
                              <a:pt x="0" y="421883"/>
                            </a:cubicBezTo>
                            <a:cubicBezTo>
                              <a:pt x="-6922" y="279675"/>
                              <a:pt x="26554" y="8873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  <a:effectLst>
                <a:outerShdw blurRad="50800" dist="50800" dir="5400000" algn="ctr" rotWithShape="0">
                  <a:srgbClr val="000000">
                    <a:alpha val="7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entury Gothic" panose="020B0502020202020204" pitchFamily="34" charset="0"/>
                    <a:ea typeface="Ayuthaya" pitchFamily="2" charset="-34"/>
                    <a:cs typeface="Ayuthaya" pitchFamily="2" charset="-34"/>
                  </a:rPr>
                  <a:t>Recall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AA55E3-B223-0C42-A2D4-59A55C51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1921" y="2247920"/>
              <a:ext cx="3365500" cy="180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2908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8576-4CDC-504A-844D-31A33257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Setup for Shannon’s compression theorem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12A86-B7D2-AB47-A2BA-06C36EEB0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1918978"/>
            <a:ext cx="1770744" cy="2224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DE38D2-023A-F44D-8EE6-A6A85FE9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302" y="1918978"/>
            <a:ext cx="1761772" cy="22249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733A45-4FDE-DA46-BC79-5F45CEFF3363}"/>
              </a:ext>
            </a:extLst>
          </p:cNvPr>
          <p:cNvSpPr txBox="1"/>
          <p:nvPr/>
        </p:nvSpPr>
        <p:spPr>
          <a:xfrm>
            <a:off x="3323276" y="5047013"/>
            <a:ext cx="65908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they meet before and they know the statistics of rain but not the realization.  </a:t>
            </a:r>
          </a:p>
          <a:p>
            <a:r>
              <a:rPr lang="en-US" sz="2000" dirty="0"/>
              <a:t>They agree on some compression scheme:</a:t>
            </a:r>
            <a:br>
              <a:rPr lang="en-US" sz="2000" dirty="0"/>
            </a:br>
            <a:r>
              <a:rPr lang="en-US" sz="2000" dirty="0"/>
              <a:t>When I see 1111, I will send 01, otherwise I will send 10 followed by the weather in the next 5 days. 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602FBC-8380-9E45-9BE7-F025239C4CC5}"/>
              </a:ext>
            </a:extLst>
          </p:cNvPr>
          <p:cNvSpPr txBox="1"/>
          <p:nvPr/>
        </p:nvSpPr>
        <p:spPr>
          <a:xfrm>
            <a:off x="4449454" y="4143957"/>
            <a:ext cx="751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AFFA0-93EB-6E42-AD31-C09C27849909}"/>
              </a:ext>
            </a:extLst>
          </p:cNvPr>
          <p:cNvSpPr txBox="1"/>
          <p:nvPr/>
        </p:nvSpPr>
        <p:spPr>
          <a:xfrm>
            <a:off x="6990608" y="4143957"/>
            <a:ext cx="113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Claude</a:t>
            </a:r>
          </a:p>
        </p:txBody>
      </p:sp>
    </p:spTree>
    <p:extLst>
      <p:ext uri="{BB962C8B-B14F-4D97-AF65-F5344CB8AC3E}">
        <p14:creationId xmlns:p14="http://schemas.microsoft.com/office/powerpoint/2010/main" val="311581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Linking KL and Cross entropy example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44299C-E90D-EC49-91B7-029A939CA380}"/>
              </a:ext>
            </a:extLst>
          </p:cNvPr>
          <p:cNvSpPr/>
          <p:nvPr/>
        </p:nvSpPr>
        <p:spPr>
          <a:xfrm>
            <a:off x="370114" y="4077450"/>
            <a:ext cx="2699658" cy="1325564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699658"/>
                      <a:gd name="connsiteY0" fmla="*/ 0 h 1325564"/>
                      <a:gd name="connsiteX1" fmla="*/ 485938 w 2699658"/>
                      <a:gd name="connsiteY1" fmla="*/ 0 h 1325564"/>
                      <a:gd name="connsiteX2" fmla="*/ 1025870 w 2699658"/>
                      <a:gd name="connsiteY2" fmla="*/ 0 h 1325564"/>
                      <a:gd name="connsiteX3" fmla="*/ 1511808 w 2699658"/>
                      <a:gd name="connsiteY3" fmla="*/ 0 h 1325564"/>
                      <a:gd name="connsiteX4" fmla="*/ 2051740 w 2699658"/>
                      <a:gd name="connsiteY4" fmla="*/ 0 h 1325564"/>
                      <a:gd name="connsiteX5" fmla="*/ 2699658 w 2699658"/>
                      <a:gd name="connsiteY5" fmla="*/ 0 h 1325564"/>
                      <a:gd name="connsiteX6" fmla="*/ 2699658 w 2699658"/>
                      <a:gd name="connsiteY6" fmla="*/ 468366 h 1325564"/>
                      <a:gd name="connsiteX7" fmla="*/ 2699658 w 2699658"/>
                      <a:gd name="connsiteY7" fmla="*/ 923476 h 1325564"/>
                      <a:gd name="connsiteX8" fmla="*/ 2699658 w 2699658"/>
                      <a:gd name="connsiteY8" fmla="*/ 1325564 h 1325564"/>
                      <a:gd name="connsiteX9" fmla="*/ 2159726 w 2699658"/>
                      <a:gd name="connsiteY9" fmla="*/ 1325564 h 1325564"/>
                      <a:gd name="connsiteX10" fmla="*/ 1673788 w 2699658"/>
                      <a:gd name="connsiteY10" fmla="*/ 1325564 h 1325564"/>
                      <a:gd name="connsiteX11" fmla="*/ 1133856 w 2699658"/>
                      <a:gd name="connsiteY11" fmla="*/ 1325564 h 1325564"/>
                      <a:gd name="connsiteX12" fmla="*/ 566928 w 2699658"/>
                      <a:gd name="connsiteY12" fmla="*/ 1325564 h 1325564"/>
                      <a:gd name="connsiteX13" fmla="*/ 0 w 2699658"/>
                      <a:gd name="connsiteY13" fmla="*/ 1325564 h 1325564"/>
                      <a:gd name="connsiteX14" fmla="*/ 0 w 2699658"/>
                      <a:gd name="connsiteY14" fmla="*/ 910221 h 1325564"/>
                      <a:gd name="connsiteX15" fmla="*/ 0 w 2699658"/>
                      <a:gd name="connsiteY15" fmla="*/ 481622 h 1325564"/>
                      <a:gd name="connsiteX16" fmla="*/ 0 w 2699658"/>
                      <a:gd name="connsiteY16" fmla="*/ 0 h 1325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99658" h="1325564" fill="none" extrusionOk="0">
                        <a:moveTo>
                          <a:pt x="0" y="0"/>
                        </a:moveTo>
                        <a:cubicBezTo>
                          <a:pt x="138751" y="-32300"/>
                          <a:pt x="345959" y="1341"/>
                          <a:pt x="485938" y="0"/>
                        </a:cubicBezTo>
                        <a:cubicBezTo>
                          <a:pt x="625917" y="-1341"/>
                          <a:pt x="777170" y="27010"/>
                          <a:pt x="1025870" y="0"/>
                        </a:cubicBezTo>
                        <a:cubicBezTo>
                          <a:pt x="1274570" y="-27010"/>
                          <a:pt x="1358263" y="1148"/>
                          <a:pt x="1511808" y="0"/>
                        </a:cubicBezTo>
                        <a:cubicBezTo>
                          <a:pt x="1665353" y="-1148"/>
                          <a:pt x="1841106" y="60965"/>
                          <a:pt x="2051740" y="0"/>
                        </a:cubicBezTo>
                        <a:cubicBezTo>
                          <a:pt x="2262374" y="-60965"/>
                          <a:pt x="2471164" y="12350"/>
                          <a:pt x="2699658" y="0"/>
                        </a:cubicBezTo>
                        <a:cubicBezTo>
                          <a:pt x="2707844" y="230018"/>
                          <a:pt x="2664576" y="325906"/>
                          <a:pt x="2699658" y="468366"/>
                        </a:cubicBezTo>
                        <a:cubicBezTo>
                          <a:pt x="2734740" y="610826"/>
                          <a:pt x="2646742" y="832075"/>
                          <a:pt x="2699658" y="923476"/>
                        </a:cubicBezTo>
                        <a:cubicBezTo>
                          <a:pt x="2752574" y="1014877"/>
                          <a:pt x="2661977" y="1188847"/>
                          <a:pt x="2699658" y="1325564"/>
                        </a:cubicBezTo>
                        <a:cubicBezTo>
                          <a:pt x="2496776" y="1328786"/>
                          <a:pt x="2301117" y="1295276"/>
                          <a:pt x="2159726" y="1325564"/>
                        </a:cubicBezTo>
                        <a:cubicBezTo>
                          <a:pt x="2018335" y="1355852"/>
                          <a:pt x="1900727" y="1293598"/>
                          <a:pt x="1673788" y="1325564"/>
                        </a:cubicBezTo>
                        <a:cubicBezTo>
                          <a:pt x="1446849" y="1357530"/>
                          <a:pt x="1380910" y="1320204"/>
                          <a:pt x="1133856" y="1325564"/>
                        </a:cubicBezTo>
                        <a:cubicBezTo>
                          <a:pt x="886802" y="1330924"/>
                          <a:pt x="799846" y="1257943"/>
                          <a:pt x="566928" y="1325564"/>
                        </a:cubicBezTo>
                        <a:cubicBezTo>
                          <a:pt x="334010" y="1393185"/>
                          <a:pt x="189650" y="1311865"/>
                          <a:pt x="0" y="1325564"/>
                        </a:cubicBezTo>
                        <a:cubicBezTo>
                          <a:pt x="-20761" y="1199650"/>
                          <a:pt x="47703" y="1055086"/>
                          <a:pt x="0" y="910221"/>
                        </a:cubicBezTo>
                        <a:cubicBezTo>
                          <a:pt x="-47703" y="765356"/>
                          <a:pt x="794" y="687169"/>
                          <a:pt x="0" y="481622"/>
                        </a:cubicBezTo>
                        <a:cubicBezTo>
                          <a:pt x="-794" y="276075"/>
                          <a:pt x="35947" y="151616"/>
                          <a:pt x="0" y="0"/>
                        </a:cubicBezTo>
                        <a:close/>
                      </a:path>
                      <a:path w="2699658" h="1325564" stroke="0" extrusionOk="0">
                        <a:moveTo>
                          <a:pt x="0" y="0"/>
                        </a:moveTo>
                        <a:cubicBezTo>
                          <a:pt x="240143" y="-32197"/>
                          <a:pt x="278712" y="57698"/>
                          <a:pt x="539932" y="0"/>
                        </a:cubicBezTo>
                        <a:cubicBezTo>
                          <a:pt x="801152" y="-57698"/>
                          <a:pt x="864513" y="60326"/>
                          <a:pt x="1106860" y="0"/>
                        </a:cubicBezTo>
                        <a:cubicBezTo>
                          <a:pt x="1349207" y="-60326"/>
                          <a:pt x="1484152" y="9824"/>
                          <a:pt x="1619795" y="0"/>
                        </a:cubicBezTo>
                        <a:cubicBezTo>
                          <a:pt x="1755438" y="-9824"/>
                          <a:pt x="1929530" y="54676"/>
                          <a:pt x="2213720" y="0"/>
                        </a:cubicBezTo>
                        <a:cubicBezTo>
                          <a:pt x="2497910" y="-54676"/>
                          <a:pt x="2598856" y="5867"/>
                          <a:pt x="2699658" y="0"/>
                        </a:cubicBezTo>
                        <a:cubicBezTo>
                          <a:pt x="2713337" y="191215"/>
                          <a:pt x="2684070" y="243899"/>
                          <a:pt x="2699658" y="415343"/>
                        </a:cubicBezTo>
                        <a:cubicBezTo>
                          <a:pt x="2715246" y="586787"/>
                          <a:pt x="2672508" y="763577"/>
                          <a:pt x="2699658" y="883709"/>
                        </a:cubicBezTo>
                        <a:cubicBezTo>
                          <a:pt x="2726808" y="1003841"/>
                          <a:pt x="2661000" y="1144488"/>
                          <a:pt x="2699658" y="1325564"/>
                        </a:cubicBezTo>
                        <a:cubicBezTo>
                          <a:pt x="2598186" y="1380552"/>
                          <a:pt x="2414167" y="1324131"/>
                          <a:pt x="2213720" y="1325564"/>
                        </a:cubicBezTo>
                        <a:cubicBezTo>
                          <a:pt x="2013273" y="1326997"/>
                          <a:pt x="1812834" y="1303253"/>
                          <a:pt x="1646791" y="1325564"/>
                        </a:cubicBezTo>
                        <a:cubicBezTo>
                          <a:pt x="1480748" y="1347875"/>
                          <a:pt x="1329662" y="1324176"/>
                          <a:pt x="1160853" y="1325564"/>
                        </a:cubicBezTo>
                        <a:cubicBezTo>
                          <a:pt x="992044" y="1326952"/>
                          <a:pt x="879268" y="1305996"/>
                          <a:pt x="701911" y="1325564"/>
                        </a:cubicBezTo>
                        <a:cubicBezTo>
                          <a:pt x="524554" y="1345132"/>
                          <a:pt x="215726" y="1282869"/>
                          <a:pt x="0" y="1325564"/>
                        </a:cubicBezTo>
                        <a:cubicBezTo>
                          <a:pt x="-18719" y="1200073"/>
                          <a:pt x="22741" y="1095397"/>
                          <a:pt x="0" y="910221"/>
                        </a:cubicBezTo>
                        <a:cubicBezTo>
                          <a:pt x="-22741" y="725045"/>
                          <a:pt x="51147" y="555440"/>
                          <a:pt x="0" y="441855"/>
                        </a:cubicBezTo>
                        <a:cubicBezTo>
                          <a:pt x="-51147" y="328270"/>
                          <a:pt x="35439" y="1755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p,q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)=?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D29AAE-44CD-B547-8641-6A6BA15CA1A3}"/>
              </a:ext>
            </a:extLst>
          </p:cNvPr>
          <p:cNvSpPr/>
          <p:nvPr/>
        </p:nvSpPr>
        <p:spPr>
          <a:xfrm>
            <a:off x="3396342" y="4077450"/>
            <a:ext cx="2569936" cy="1325562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569936"/>
                      <a:gd name="connsiteY0" fmla="*/ 0 h 1325562"/>
                      <a:gd name="connsiteX1" fmla="*/ 462588 w 2569936"/>
                      <a:gd name="connsiteY1" fmla="*/ 0 h 1325562"/>
                      <a:gd name="connsiteX2" fmla="*/ 976576 w 2569936"/>
                      <a:gd name="connsiteY2" fmla="*/ 0 h 1325562"/>
                      <a:gd name="connsiteX3" fmla="*/ 1439164 w 2569936"/>
                      <a:gd name="connsiteY3" fmla="*/ 0 h 1325562"/>
                      <a:gd name="connsiteX4" fmla="*/ 1953151 w 2569936"/>
                      <a:gd name="connsiteY4" fmla="*/ 0 h 1325562"/>
                      <a:gd name="connsiteX5" fmla="*/ 2569936 w 2569936"/>
                      <a:gd name="connsiteY5" fmla="*/ 0 h 1325562"/>
                      <a:gd name="connsiteX6" fmla="*/ 2569936 w 2569936"/>
                      <a:gd name="connsiteY6" fmla="*/ 468365 h 1325562"/>
                      <a:gd name="connsiteX7" fmla="*/ 2569936 w 2569936"/>
                      <a:gd name="connsiteY7" fmla="*/ 923475 h 1325562"/>
                      <a:gd name="connsiteX8" fmla="*/ 2569936 w 2569936"/>
                      <a:gd name="connsiteY8" fmla="*/ 1325562 h 1325562"/>
                      <a:gd name="connsiteX9" fmla="*/ 2055949 w 2569936"/>
                      <a:gd name="connsiteY9" fmla="*/ 1325562 h 1325562"/>
                      <a:gd name="connsiteX10" fmla="*/ 1593360 w 2569936"/>
                      <a:gd name="connsiteY10" fmla="*/ 1325562 h 1325562"/>
                      <a:gd name="connsiteX11" fmla="*/ 1079373 w 2569936"/>
                      <a:gd name="connsiteY11" fmla="*/ 1325562 h 1325562"/>
                      <a:gd name="connsiteX12" fmla="*/ 539687 w 2569936"/>
                      <a:gd name="connsiteY12" fmla="*/ 1325562 h 1325562"/>
                      <a:gd name="connsiteX13" fmla="*/ 0 w 2569936"/>
                      <a:gd name="connsiteY13" fmla="*/ 1325562 h 1325562"/>
                      <a:gd name="connsiteX14" fmla="*/ 0 w 2569936"/>
                      <a:gd name="connsiteY14" fmla="*/ 910219 h 1325562"/>
                      <a:gd name="connsiteX15" fmla="*/ 0 w 2569936"/>
                      <a:gd name="connsiteY15" fmla="*/ 481621 h 1325562"/>
                      <a:gd name="connsiteX16" fmla="*/ 0 w 2569936"/>
                      <a:gd name="connsiteY16" fmla="*/ 0 h 1325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69936" h="1325562" fill="none" extrusionOk="0">
                        <a:moveTo>
                          <a:pt x="0" y="0"/>
                        </a:moveTo>
                        <a:cubicBezTo>
                          <a:pt x="168468" y="-7768"/>
                          <a:pt x="285466" y="30529"/>
                          <a:pt x="462588" y="0"/>
                        </a:cubicBezTo>
                        <a:cubicBezTo>
                          <a:pt x="639710" y="-30529"/>
                          <a:pt x="841337" y="2251"/>
                          <a:pt x="976576" y="0"/>
                        </a:cubicBezTo>
                        <a:cubicBezTo>
                          <a:pt x="1111815" y="-2251"/>
                          <a:pt x="1225020" y="2544"/>
                          <a:pt x="1439164" y="0"/>
                        </a:cubicBezTo>
                        <a:cubicBezTo>
                          <a:pt x="1653308" y="-2544"/>
                          <a:pt x="1804046" y="25155"/>
                          <a:pt x="1953151" y="0"/>
                        </a:cubicBezTo>
                        <a:cubicBezTo>
                          <a:pt x="2102256" y="-25155"/>
                          <a:pt x="2373539" y="17295"/>
                          <a:pt x="2569936" y="0"/>
                        </a:cubicBezTo>
                        <a:cubicBezTo>
                          <a:pt x="2571332" y="93822"/>
                          <a:pt x="2527277" y="335039"/>
                          <a:pt x="2569936" y="468365"/>
                        </a:cubicBezTo>
                        <a:cubicBezTo>
                          <a:pt x="2612595" y="601691"/>
                          <a:pt x="2517020" y="832074"/>
                          <a:pt x="2569936" y="923475"/>
                        </a:cubicBezTo>
                        <a:cubicBezTo>
                          <a:pt x="2622852" y="1014876"/>
                          <a:pt x="2527565" y="1195494"/>
                          <a:pt x="2569936" y="1325562"/>
                        </a:cubicBezTo>
                        <a:cubicBezTo>
                          <a:pt x="2314075" y="1342450"/>
                          <a:pt x="2226725" y="1283112"/>
                          <a:pt x="2055949" y="1325562"/>
                        </a:cubicBezTo>
                        <a:cubicBezTo>
                          <a:pt x="1885173" y="1368012"/>
                          <a:pt x="1821945" y="1296273"/>
                          <a:pt x="1593360" y="1325562"/>
                        </a:cubicBezTo>
                        <a:cubicBezTo>
                          <a:pt x="1364775" y="1354851"/>
                          <a:pt x="1200232" y="1303679"/>
                          <a:pt x="1079373" y="1325562"/>
                        </a:cubicBezTo>
                        <a:cubicBezTo>
                          <a:pt x="958514" y="1347445"/>
                          <a:pt x="786611" y="1279570"/>
                          <a:pt x="539687" y="1325562"/>
                        </a:cubicBezTo>
                        <a:cubicBezTo>
                          <a:pt x="292763" y="1371554"/>
                          <a:pt x="207416" y="1287027"/>
                          <a:pt x="0" y="1325562"/>
                        </a:cubicBezTo>
                        <a:cubicBezTo>
                          <a:pt x="-20761" y="1199648"/>
                          <a:pt x="47703" y="1055084"/>
                          <a:pt x="0" y="910219"/>
                        </a:cubicBezTo>
                        <a:cubicBezTo>
                          <a:pt x="-47703" y="765354"/>
                          <a:pt x="9512" y="685071"/>
                          <a:pt x="0" y="481621"/>
                        </a:cubicBezTo>
                        <a:cubicBezTo>
                          <a:pt x="-9512" y="278171"/>
                          <a:pt x="41953" y="150812"/>
                          <a:pt x="0" y="0"/>
                        </a:cubicBezTo>
                        <a:close/>
                      </a:path>
                      <a:path w="2569936" h="1325562" stroke="0" extrusionOk="0">
                        <a:moveTo>
                          <a:pt x="0" y="0"/>
                        </a:moveTo>
                        <a:cubicBezTo>
                          <a:pt x="249686" y="-35562"/>
                          <a:pt x="288179" y="11577"/>
                          <a:pt x="513987" y="0"/>
                        </a:cubicBezTo>
                        <a:cubicBezTo>
                          <a:pt x="739795" y="-11577"/>
                          <a:pt x="844364" y="1929"/>
                          <a:pt x="1053674" y="0"/>
                        </a:cubicBezTo>
                        <a:cubicBezTo>
                          <a:pt x="1262984" y="-1929"/>
                          <a:pt x="1309433" y="38218"/>
                          <a:pt x="1541962" y="0"/>
                        </a:cubicBezTo>
                        <a:cubicBezTo>
                          <a:pt x="1774491" y="-38218"/>
                          <a:pt x="1938741" y="2906"/>
                          <a:pt x="2107348" y="0"/>
                        </a:cubicBezTo>
                        <a:cubicBezTo>
                          <a:pt x="2275955" y="-2906"/>
                          <a:pt x="2362731" y="14292"/>
                          <a:pt x="2569936" y="0"/>
                        </a:cubicBezTo>
                        <a:cubicBezTo>
                          <a:pt x="2583615" y="191215"/>
                          <a:pt x="2554348" y="243899"/>
                          <a:pt x="2569936" y="415343"/>
                        </a:cubicBezTo>
                        <a:cubicBezTo>
                          <a:pt x="2585524" y="586787"/>
                          <a:pt x="2539121" y="764531"/>
                          <a:pt x="2569936" y="883708"/>
                        </a:cubicBezTo>
                        <a:cubicBezTo>
                          <a:pt x="2600751" y="1002885"/>
                          <a:pt x="2528048" y="1153008"/>
                          <a:pt x="2569936" y="1325562"/>
                        </a:cubicBezTo>
                        <a:cubicBezTo>
                          <a:pt x="2379880" y="1352719"/>
                          <a:pt x="2315586" y="1278037"/>
                          <a:pt x="2107348" y="1325562"/>
                        </a:cubicBezTo>
                        <a:cubicBezTo>
                          <a:pt x="1899110" y="1373087"/>
                          <a:pt x="1711261" y="1301634"/>
                          <a:pt x="1567661" y="1325562"/>
                        </a:cubicBezTo>
                        <a:cubicBezTo>
                          <a:pt x="1424061" y="1349490"/>
                          <a:pt x="1217143" y="1272001"/>
                          <a:pt x="1105072" y="1325562"/>
                        </a:cubicBezTo>
                        <a:cubicBezTo>
                          <a:pt x="993001" y="1379123"/>
                          <a:pt x="820828" y="1321406"/>
                          <a:pt x="668183" y="1325562"/>
                        </a:cubicBezTo>
                        <a:cubicBezTo>
                          <a:pt x="515538" y="1329718"/>
                          <a:pt x="300629" y="1323064"/>
                          <a:pt x="0" y="1325562"/>
                        </a:cubicBezTo>
                        <a:cubicBezTo>
                          <a:pt x="-18719" y="1200071"/>
                          <a:pt x="22741" y="1095395"/>
                          <a:pt x="0" y="910219"/>
                        </a:cubicBezTo>
                        <a:cubicBezTo>
                          <a:pt x="-22741" y="725043"/>
                          <a:pt x="52756" y="551364"/>
                          <a:pt x="0" y="441854"/>
                        </a:cubicBezTo>
                        <a:cubicBezTo>
                          <a:pt x="-52756" y="332344"/>
                          <a:pt x="43268" y="1689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D(p ∥ q)=?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C8FAC-CC76-A242-8F06-5C55CA28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43" y="1028111"/>
            <a:ext cx="24130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F2496-303D-B74A-9B8E-0620164E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078" y="871883"/>
            <a:ext cx="2971800" cy="20193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5B19FC3-AD0C-7E44-A601-A803C4F82CCE}"/>
              </a:ext>
            </a:extLst>
          </p:cNvPr>
          <p:cNvSpPr/>
          <p:nvPr/>
        </p:nvSpPr>
        <p:spPr>
          <a:xfrm>
            <a:off x="7798846" y="269573"/>
            <a:ext cx="4393154" cy="3174818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956341818">
                  <a:custGeom>
                    <a:avLst/>
                    <a:gdLst>
                      <a:gd name="connsiteX0" fmla="*/ 0 w 4393154"/>
                      <a:gd name="connsiteY0" fmla="*/ 0 h 3174818"/>
                      <a:gd name="connsiteX1" fmla="*/ 593076 w 4393154"/>
                      <a:gd name="connsiteY1" fmla="*/ 0 h 3174818"/>
                      <a:gd name="connsiteX2" fmla="*/ 1010425 w 4393154"/>
                      <a:gd name="connsiteY2" fmla="*/ 0 h 3174818"/>
                      <a:gd name="connsiteX3" fmla="*/ 1515638 w 4393154"/>
                      <a:gd name="connsiteY3" fmla="*/ 0 h 3174818"/>
                      <a:gd name="connsiteX4" fmla="*/ 2064782 w 4393154"/>
                      <a:gd name="connsiteY4" fmla="*/ 0 h 3174818"/>
                      <a:gd name="connsiteX5" fmla="*/ 2701790 w 4393154"/>
                      <a:gd name="connsiteY5" fmla="*/ 0 h 3174818"/>
                      <a:gd name="connsiteX6" fmla="*/ 3207002 w 4393154"/>
                      <a:gd name="connsiteY6" fmla="*/ 0 h 3174818"/>
                      <a:gd name="connsiteX7" fmla="*/ 3800078 w 4393154"/>
                      <a:gd name="connsiteY7" fmla="*/ 0 h 3174818"/>
                      <a:gd name="connsiteX8" fmla="*/ 4393154 w 4393154"/>
                      <a:gd name="connsiteY8" fmla="*/ 0 h 3174818"/>
                      <a:gd name="connsiteX9" fmla="*/ 4393154 w 4393154"/>
                      <a:gd name="connsiteY9" fmla="*/ 592633 h 3174818"/>
                      <a:gd name="connsiteX10" fmla="*/ 4393154 w 4393154"/>
                      <a:gd name="connsiteY10" fmla="*/ 1090021 h 3174818"/>
                      <a:gd name="connsiteX11" fmla="*/ 4393154 w 4393154"/>
                      <a:gd name="connsiteY11" fmla="*/ 1523913 h 3174818"/>
                      <a:gd name="connsiteX12" fmla="*/ 4393154 w 4393154"/>
                      <a:gd name="connsiteY12" fmla="*/ 2053049 h 3174818"/>
                      <a:gd name="connsiteX13" fmla="*/ 4393154 w 4393154"/>
                      <a:gd name="connsiteY13" fmla="*/ 2613933 h 3174818"/>
                      <a:gd name="connsiteX14" fmla="*/ 4393154 w 4393154"/>
                      <a:gd name="connsiteY14" fmla="*/ 3174818 h 3174818"/>
                      <a:gd name="connsiteX15" fmla="*/ 3887941 w 4393154"/>
                      <a:gd name="connsiteY15" fmla="*/ 3174818 h 3174818"/>
                      <a:gd name="connsiteX16" fmla="*/ 3382729 w 4393154"/>
                      <a:gd name="connsiteY16" fmla="*/ 3174818 h 3174818"/>
                      <a:gd name="connsiteX17" fmla="*/ 2877516 w 4393154"/>
                      <a:gd name="connsiteY17" fmla="*/ 3174818 h 3174818"/>
                      <a:gd name="connsiteX18" fmla="*/ 2372303 w 4393154"/>
                      <a:gd name="connsiteY18" fmla="*/ 3174818 h 3174818"/>
                      <a:gd name="connsiteX19" fmla="*/ 1867090 w 4393154"/>
                      <a:gd name="connsiteY19" fmla="*/ 3174818 h 3174818"/>
                      <a:gd name="connsiteX20" fmla="*/ 1361878 w 4393154"/>
                      <a:gd name="connsiteY20" fmla="*/ 3174818 h 3174818"/>
                      <a:gd name="connsiteX21" fmla="*/ 768802 w 4393154"/>
                      <a:gd name="connsiteY21" fmla="*/ 3174818 h 3174818"/>
                      <a:gd name="connsiteX22" fmla="*/ 0 w 4393154"/>
                      <a:gd name="connsiteY22" fmla="*/ 3174818 h 3174818"/>
                      <a:gd name="connsiteX23" fmla="*/ 0 w 4393154"/>
                      <a:gd name="connsiteY23" fmla="*/ 2645682 h 3174818"/>
                      <a:gd name="connsiteX24" fmla="*/ 0 w 4393154"/>
                      <a:gd name="connsiteY24" fmla="*/ 2116545 h 3174818"/>
                      <a:gd name="connsiteX25" fmla="*/ 0 w 4393154"/>
                      <a:gd name="connsiteY25" fmla="*/ 1523913 h 3174818"/>
                      <a:gd name="connsiteX26" fmla="*/ 0 w 4393154"/>
                      <a:gd name="connsiteY26" fmla="*/ 931280 h 3174818"/>
                      <a:gd name="connsiteX27" fmla="*/ 0 w 4393154"/>
                      <a:gd name="connsiteY27" fmla="*/ 0 h 3174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393154" h="3174818" fill="none" extrusionOk="0">
                        <a:moveTo>
                          <a:pt x="0" y="0"/>
                        </a:moveTo>
                        <a:cubicBezTo>
                          <a:pt x="218755" y="-57339"/>
                          <a:pt x="328890" y="62848"/>
                          <a:pt x="593076" y="0"/>
                        </a:cubicBezTo>
                        <a:cubicBezTo>
                          <a:pt x="857262" y="-62848"/>
                          <a:pt x="890072" y="41231"/>
                          <a:pt x="1010425" y="0"/>
                        </a:cubicBezTo>
                        <a:cubicBezTo>
                          <a:pt x="1130778" y="-41231"/>
                          <a:pt x="1375562" y="42097"/>
                          <a:pt x="1515638" y="0"/>
                        </a:cubicBezTo>
                        <a:cubicBezTo>
                          <a:pt x="1655714" y="-42097"/>
                          <a:pt x="1804427" y="32969"/>
                          <a:pt x="2064782" y="0"/>
                        </a:cubicBezTo>
                        <a:cubicBezTo>
                          <a:pt x="2325137" y="-32969"/>
                          <a:pt x="2565802" y="12144"/>
                          <a:pt x="2701790" y="0"/>
                        </a:cubicBezTo>
                        <a:cubicBezTo>
                          <a:pt x="2837778" y="-12144"/>
                          <a:pt x="3078584" y="14500"/>
                          <a:pt x="3207002" y="0"/>
                        </a:cubicBezTo>
                        <a:cubicBezTo>
                          <a:pt x="3335420" y="-14500"/>
                          <a:pt x="3644382" y="2014"/>
                          <a:pt x="3800078" y="0"/>
                        </a:cubicBezTo>
                        <a:cubicBezTo>
                          <a:pt x="3955774" y="-2014"/>
                          <a:pt x="4141435" y="28408"/>
                          <a:pt x="4393154" y="0"/>
                        </a:cubicBezTo>
                        <a:cubicBezTo>
                          <a:pt x="4414097" y="254602"/>
                          <a:pt x="4331574" y="446388"/>
                          <a:pt x="4393154" y="592633"/>
                        </a:cubicBezTo>
                        <a:cubicBezTo>
                          <a:pt x="4454734" y="738878"/>
                          <a:pt x="4363637" y="873271"/>
                          <a:pt x="4393154" y="1090021"/>
                        </a:cubicBezTo>
                        <a:cubicBezTo>
                          <a:pt x="4422671" y="1306771"/>
                          <a:pt x="4389251" y="1310278"/>
                          <a:pt x="4393154" y="1523913"/>
                        </a:cubicBezTo>
                        <a:cubicBezTo>
                          <a:pt x="4397057" y="1737548"/>
                          <a:pt x="4361199" y="1925093"/>
                          <a:pt x="4393154" y="2053049"/>
                        </a:cubicBezTo>
                        <a:cubicBezTo>
                          <a:pt x="4425109" y="2181005"/>
                          <a:pt x="4353926" y="2345364"/>
                          <a:pt x="4393154" y="2613933"/>
                        </a:cubicBezTo>
                        <a:cubicBezTo>
                          <a:pt x="4432382" y="2882502"/>
                          <a:pt x="4367791" y="3033495"/>
                          <a:pt x="4393154" y="3174818"/>
                        </a:cubicBezTo>
                        <a:cubicBezTo>
                          <a:pt x="4177747" y="3196368"/>
                          <a:pt x="4008679" y="3154180"/>
                          <a:pt x="3887941" y="3174818"/>
                        </a:cubicBezTo>
                        <a:cubicBezTo>
                          <a:pt x="3767203" y="3195456"/>
                          <a:pt x="3571244" y="3171987"/>
                          <a:pt x="3382729" y="3174818"/>
                        </a:cubicBezTo>
                        <a:cubicBezTo>
                          <a:pt x="3194214" y="3177649"/>
                          <a:pt x="3071872" y="3146409"/>
                          <a:pt x="2877516" y="3174818"/>
                        </a:cubicBezTo>
                        <a:cubicBezTo>
                          <a:pt x="2683160" y="3203227"/>
                          <a:pt x="2583924" y="3166646"/>
                          <a:pt x="2372303" y="3174818"/>
                        </a:cubicBezTo>
                        <a:cubicBezTo>
                          <a:pt x="2160682" y="3182990"/>
                          <a:pt x="2005932" y="3143473"/>
                          <a:pt x="1867090" y="3174818"/>
                        </a:cubicBezTo>
                        <a:cubicBezTo>
                          <a:pt x="1728248" y="3206163"/>
                          <a:pt x="1550310" y="3170089"/>
                          <a:pt x="1361878" y="3174818"/>
                        </a:cubicBezTo>
                        <a:cubicBezTo>
                          <a:pt x="1173446" y="3179547"/>
                          <a:pt x="997727" y="3153287"/>
                          <a:pt x="768802" y="3174818"/>
                        </a:cubicBezTo>
                        <a:cubicBezTo>
                          <a:pt x="539877" y="3196349"/>
                          <a:pt x="252314" y="3083059"/>
                          <a:pt x="0" y="3174818"/>
                        </a:cubicBezTo>
                        <a:cubicBezTo>
                          <a:pt x="-40611" y="3013107"/>
                          <a:pt x="23476" y="2763440"/>
                          <a:pt x="0" y="2645682"/>
                        </a:cubicBezTo>
                        <a:cubicBezTo>
                          <a:pt x="-23476" y="2527924"/>
                          <a:pt x="54626" y="2256950"/>
                          <a:pt x="0" y="2116545"/>
                        </a:cubicBezTo>
                        <a:cubicBezTo>
                          <a:pt x="-54626" y="1976140"/>
                          <a:pt x="55945" y="1680173"/>
                          <a:pt x="0" y="1523913"/>
                        </a:cubicBezTo>
                        <a:cubicBezTo>
                          <a:pt x="-55945" y="1367653"/>
                          <a:pt x="55459" y="1167232"/>
                          <a:pt x="0" y="931280"/>
                        </a:cubicBezTo>
                        <a:cubicBezTo>
                          <a:pt x="-55459" y="695328"/>
                          <a:pt x="62197" y="346459"/>
                          <a:pt x="0" y="0"/>
                        </a:cubicBezTo>
                        <a:close/>
                      </a:path>
                      <a:path w="4393154" h="3174818" stroke="0" extrusionOk="0">
                        <a:moveTo>
                          <a:pt x="0" y="0"/>
                        </a:moveTo>
                        <a:cubicBezTo>
                          <a:pt x="295044" y="-7943"/>
                          <a:pt x="325964" y="32707"/>
                          <a:pt x="593076" y="0"/>
                        </a:cubicBezTo>
                        <a:cubicBezTo>
                          <a:pt x="860188" y="-32707"/>
                          <a:pt x="944032" y="16616"/>
                          <a:pt x="1186152" y="0"/>
                        </a:cubicBezTo>
                        <a:cubicBezTo>
                          <a:pt x="1428272" y="-16616"/>
                          <a:pt x="1591572" y="12553"/>
                          <a:pt x="1823159" y="0"/>
                        </a:cubicBezTo>
                        <a:cubicBezTo>
                          <a:pt x="2054746" y="-12553"/>
                          <a:pt x="2290633" y="66559"/>
                          <a:pt x="2416235" y="0"/>
                        </a:cubicBezTo>
                        <a:cubicBezTo>
                          <a:pt x="2541837" y="-66559"/>
                          <a:pt x="2628831" y="20042"/>
                          <a:pt x="2833584" y="0"/>
                        </a:cubicBezTo>
                        <a:cubicBezTo>
                          <a:pt x="3038337" y="-20042"/>
                          <a:pt x="3146139" y="8961"/>
                          <a:pt x="3338797" y="0"/>
                        </a:cubicBezTo>
                        <a:cubicBezTo>
                          <a:pt x="3531455" y="-8961"/>
                          <a:pt x="3547555" y="2601"/>
                          <a:pt x="3756147" y="0"/>
                        </a:cubicBezTo>
                        <a:cubicBezTo>
                          <a:pt x="3964739" y="-2601"/>
                          <a:pt x="4077725" y="57369"/>
                          <a:pt x="4393154" y="0"/>
                        </a:cubicBezTo>
                        <a:cubicBezTo>
                          <a:pt x="4447614" y="109515"/>
                          <a:pt x="4392206" y="286558"/>
                          <a:pt x="4393154" y="465640"/>
                        </a:cubicBezTo>
                        <a:cubicBezTo>
                          <a:pt x="4394102" y="644722"/>
                          <a:pt x="4370272" y="782119"/>
                          <a:pt x="4393154" y="963028"/>
                        </a:cubicBezTo>
                        <a:cubicBezTo>
                          <a:pt x="4416036" y="1143937"/>
                          <a:pt x="4338861" y="1268977"/>
                          <a:pt x="4393154" y="1523913"/>
                        </a:cubicBezTo>
                        <a:cubicBezTo>
                          <a:pt x="4447447" y="1778849"/>
                          <a:pt x="4365962" y="1867865"/>
                          <a:pt x="4393154" y="2084797"/>
                        </a:cubicBezTo>
                        <a:cubicBezTo>
                          <a:pt x="4420346" y="2301729"/>
                          <a:pt x="4353153" y="2471384"/>
                          <a:pt x="4393154" y="2677430"/>
                        </a:cubicBezTo>
                        <a:cubicBezTo>
                          <a:pt x="4433155" y="2883476"/>
                          <a:pt x="4353377" y="2987740"/>
                          <a:pt x="4393154" y="3174818"/>
                        </a:cubicBezTo>
                        <a:cubicBezTo>
                          <a:pt x="4235800" y="3211671"/>
                          <a:pt x="4025843" y="3141656"/>
                          <a:pt x="3887941" y="3174818"/>
                        </a:cubicBezTo>
                        <a:cubicBezTo>
                          <a:pt x="3750039" y="3207980"/>
                          <a:pt x="3421711" y="3114369"/>
                          <a:pt x="3294866" y="3174818"/>
                        </a:cubicBezTo>
                        <a:cubicBezTo>
                          <a:pt x="3168021" y="3235267"/>
                          <a:pt x="2922990" y="3158448"/>
                          <a:pt x="2745721" y="3174818"/>
                        </a:cubicBezTo>
                        <a:cubicBezTo>
                          <a:pt x="2568452" y="3191188"/>
                          <a:pt x="2353662" y="3107934"/>
                          <a:pt x="2152645" y="3174818"/>
                        </a:cubicBezTo>
                        <a:cubicBezTo>
                          <a:pt x="1951628" y="3241702"/>
                          <a:pt x="1831507" y="3123071"/>
                          <a:pt x="1559570" y="3174818"/>
                        </a:cubicBezTo>
                        <a:cubicBezTo>
                          <a:pt x="1287633" y="3226565"/>
                          <a:pt x="1302195" y="3135867"/>
                          <a:pt x="1054357" y="3174818"/>
                        </a:cubicBezTo>
                        <a:cubicBezTo>
                          <a:pt x="806519" y="3213769"/>
                          <a:pt x="256757" y="3137471"/>
                          <a:pt x="0" y="3174818"/>
                        </a:cubicBezTo>
                        <a:cubicBezTo>
                          <a:pt x="-34764" y="3008769"/>
                          <a:pt x="3393" y="2939761"/>
                          <a:pt x="0" y="2740926"/>
                        </a:cubicBezTo>
                        <a:cubicBezTo>
                          <a:pt x="-3393" y="2542091"/>
                          <a:pt x="51677" y="2333264"/>
                          <a:pt x="0" y="2211790"/>
                        </a:cubicBezTo>
                        <a:cubicBezTo>
                          <a:pt x="-51677" y="2090316"/>
                          <a:pt x="40573" y="1896233"/>
                          <a:pt x="0" y="1650905"/>
                        </a:cubicBezTo>
                        <a:cubicBezTo>
                          <a:pt x="-40573" y="1405578"/>
                          <a:pt x="31730" y="1335015"/>
                          <a:pt x="0" y="1058273"/>
                        </a:cubicBezTo>
                        <a:cubicBezTo>
                          <a:pt x="-31730" y="781531"/>
                          <a:pt x="17041" y="726209"/>
                          <a:pt x="0" y="592633"/>
                        </a:cubicBezTo>
                        <a:cubicBezTo>
                          <a:pt x="-17041" y="459057"/>
                          <a:pt x="65436" y="1197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632" dist="67369" dir="3480000" algn="tl" rotWithShape="0">
              <a:schemeClr val="tx1">
                <a:alpha val="27203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403C62-FBEA-1546-A13D-5DB29A382B57}"/>
              </a:ext>
            </a:extLst>
          </p:cNvPr>
          <p:cNvSpPr/>
          <p:nvPr/>
        </p:nvSpPr>
        <p:spPr>
          <a:xfrm>
            <a:off x="8345833" y="66796"/>
            <a:ext cx="975456" cy="403503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975456"/>
                      <a:gd name="connsiteY0" fmla="*/ 0 h 403503"/>
                      <a:gd name="connsiteX1" fmla="*/ 468219 w 975456"/>
                      <a:gd name="connsiteY1" fmla="*/ 0 h 403503"/>
                      <a:gd name="connsiteX2" fmla="*/ 975456 w 975456"/>
                      <a:gd name="connsiteY2" fmla="*/ 0 h 403503"/>
                      <a:gd name="connsiteX3" fmla="*/ 975456 w 975456"/>
                      <a:gd name="connsiteY3" fmla="*/ 403503 h 403503"/>
                      <a:gd name="connsiteX4" fmla="*/ 477973 w 975456"/>
                      <a:gd name="connsiteY4" fmla="*/ 403503 h 403503"/>
                      <a:gd name="connsiteX5" fmla="*/ 0 w 975456"/>
                      <a:gd name="connsiteY5" fmla="*/ 403503 h 403503"/>
                      <a:gd name="connsiteX6" fmla="*/ 0 w 975456"/>
                      <a:gd name="connsiteY6" fmla="*/ 0 h 403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5456" h="403503" fill="none" extrusionOk="0">
                        <a:moveTo>
                          <a:pt x="0" y="0"/>
                        </a:moveTo>
                        <a:cubicBezTo>
                          <a:pt x="194650" y="-24546"/>
                          <a:pt x="299422" y="17740"/>
                          <a:pt x="468219" y="0"/>
                        </a:cubicBezTo>
                        <a:cubicBezTo>
                          <a:pt x="637016" y="-17740"/>
                          <a:pt x="804846" y="15223"/>
                          <a:pt x="975456" y="0"/>
                        </a:cubicBezTo>
                        <a:cubicBezTo>
                          <a:pt x="999485" y="173053"/>
                          <a:pt x="970513" y="223086"/>
                          <a:pt x="975456" y="403503"/>
                        </a:cubicBezTo>
                        <a:cubicBezTo>
                          <a:pt x="803018" y="455141"/>
                          <a:pt x="618255" y="348397"/>
                          <a:pt x="477973" y="403503"/>
                        </a:cubicBezTo>
                        <a:cubicBezTo>
                          <a:pt x="337691" y="458609"/>
                          <a:pt x="212286" y="394985"/>
                          <a:pt x="0" y="403503"/>
                        </a:cubicBezTo>
                        <a:cubicBezTo>
                          <a:pt x="-26416" y="274619"/>
                          <a:pt x="32532" y="181998"/>
                          <a:pt x="0" y="0"/>
                        </a:cubicBezTo>
                        <a:close/>
                      </a:path>
                      <a:path w="975456" h="403503" stroke="0" extrusionOk="0">
                        <a:moveTo>
                          <a:pt x="0" y="0"/>
                        </a:moveTo>
                        <a:cubicBezTo>
                          <a:pt x="138303" y="-16962"/>
                          <a:pt x="371597" y="13971"/>
                          <a:pt x="487728" y="0"/>
                        </a:cubicBezTo>
                        <a:cubicBezTo>
                          <a:pt x="603859" y="-13971"/>
                          <a:pt x="843636" y="9400"/>
                          <a:pt x="975456" y="0"/>
                        </a:cubicBezTo>
                        <a:cubicBezTo>
                          <a:pt x="1007432" y="155549"/>
                          <a:pt x="974580" y="307195"/>
                          <a:pt x="975456" y="403503"/>
                        </a:cubicBezTo>
                        <a:cubicBezTo>
                          <a:pt x="861747" y="443405"/>
                          <a:pt x="653367" y="379223"/>
                          <a:pt x="516992" y="403503"/>
                        </a:cubicBezTo>
                        <a:cubicBezTo>
                          <a:pt x="380617" y="427783"/>
                          <a:pt x="168727" y="364371"/>
                          <a:pt x="0" y="403503"/>
                        </a:cubicBezTo>
                        <a:cubicBezTo>
                          <a:pt x="-22240" y="223216"/>
                          <a:pt x="22604" y="1508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Recall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4CA8F-F9EE-524E-AB9F-D6183AE50BBF}"/>
              </a:ext>
            </a:extLst>
          </p:cNvPr>
          <p:cNvSpPr/>
          <p:nvPr/>
        </p:nvSpPr>
        <p:spPr>
          <a:xfrm>
            <a:off x="7964006" y="2559120"/>
            <a:ext cx="3072358" cy="369332"/>
          </a:xfrm>
          <a:prstGeom prst="rect">
            <a:avLst/>
          </a:prstGeom>
          <a:solidFill>
            <a:schemeClr val="bg2">
              <a:lumMod val="90000"/>
              <a:alpha val="95000"/>
            </a:schemeClr>
          </a:solidFill>
          <a:effectLst>
            <a:outerShdw blurRad="189656" dist="38100" dir="2700000" sx="106000" sy="106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Link: H(</a:t>
            </a:r>
            <a:r>
              <a:rPr lang="en-US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p,q</a:t>
            </a:r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)= D(p ∥ q)+H(p)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94D9DF-D9D8-2142-A6E6-94EB659F64F8}"/>
              </a:ext>
            </a:extLst>
          </p:cNvPr>
          <p:cNvSpPr/>
          <p:nvPr/>
        </p:nvSpPr>
        <p:spPr>
          <a:xfrm>
            <a:off x="6225724" y="4094527"/>
            <a:ext cx="2569936" cy="1325562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569936"/>
                      <a:gd name="connsiteY0" fmla="*/ 0 h 1325562"/>
                      <a:gd name="connsiteX1" fmla="*/ 462588 w 2569936"/>
                      <a:gd name="connsiteY1" fmla="*/ 0 h 1325562"/>
                      <a:gd name="connsiteX2" fmla="*/ 976576 w 2569936"/>
                      <a:gd name="connsiteY2" fmla="*/ 0 h 1325562"/>
                      <a:gd name="connsiteX3" fmla="*/ 1439164 w 2569936"/>
                      <a:gd name="connsiteY3" fmla="*/ 0 h 1325562"/>
                      <a:gd name="connsiteX4" fmla="*/ 1953151 w 2569936"/>
                      <a:gd name="connsiteY4" fmla="*/ 0 h 1325562"/>
                      <a:gd name="connsiteX5" fmla="*/ 2569936 w 2569936"/>
                      <a:gd name="connsiteY5" fmla="*/ 0 h 1325562"/>
                      <a:gd name="connsiteX6" fmla="*/ 2569936 w 2569936"/>
                      <a:gd name="connsiteY6" fmla="*/ 468365 h 1325562"/>
                      <a:gd name="connsiteX7" fmla="*/ 2569936 w 2569936"/>
                      <a:gd name="connsiteY7" fmla="*/ 923475 h 1325562"/>
                      <a:gd name="connsiteX8" fmla="*/ 2569936 w 2569936"/>
                      <a:gd name="connsiteY8" fmla="*/ 1325562 h 1325562"/>
                      <a:gd name="connsiteX9" fmla="*/ 2055949 w 2569936"/>
                      <a:gd name="connsiteY9" fmla="*/ 1325562 h 1325562"/>
                      <a:gd name="connsiteX10" fmla="*/ 1593360 w 2569936"/>
                      <a:gd name="connsiteY10" fmla="*/ 1325562 h 1325562"/>
                      <a:gd name="connsiteX11" fmla="*/ 1079373 w 2569936"/>
                      <a:gd name="connsiteY11" fmla="*/ 1325562 h 1325562"/>
                      <a:gd name="connsiteX12" fmla="*/ 539687 w 2569936"/>
                      <a:gd name="connsiteY12" fmla="*/ 1325562 h 1325562"/>
                      <a:gd name="connsiteX13" fmla="*/ 0 w 2569936"/>
                      <a:gd name="connsiteY13" fmla="*/ 1325562 h 1325562"/>
                      <a:gd name="connsiteX14" fmla="*/ 0 w 2569936"/>
                      <a:gd name="connsiteY14" fmla="*/ 910219 h 1325562"/>
                      <a:gd name="connsiteX15" fmla="*/ 0 w 2569936"/>
                      <a:gd name="connsiteY15" fmla="*/ 481621 h 1325562"/>
                      <a:gd name="connsiteX16" fmla="*/ 0 w 2569936"/>
                      <a:gd name="connsiteY16" fmla="*/ 0 h 1325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69936" h="1325562" fill="none" extrusionOk="0">
                        <a:moveTo>
                          <a:pt x="0" y="0"/>
                        </a:moveTo>
                        <a:cubicBezTo>
                          <a:pt x="168468" y="-7768"/>
                          <a:pt x="285466" y="30529"/>
                          <a:pt x="462588" y="0"/>
                        </a:cubicBezTo>
                        <a:cubicBezTo>
                          <a:pt x="639710" y="-30529"/>
                          <a:pt x="841337" y="2251"/>
                          <a:pt x="976576" y="0"/>
                        </a:cubicBezTo>
                        <a:cubicBezTo>
                          <a:pt x="1111815" y="-2251"/>
                          <a:pt x="1225020" y="2544"/>
                          <a:pt x="1439164" y="0"/>
                        </a:cubicBezTo>
                        <a:cubicBezTo>
                          <a:pt x="1653308" y="-2544"/>
                          <a:pt x="1804046" y="25155"/>
                          <a:pt x="1953151" y="0"/>
                        </a:cubicBezTo>
                        <a:cubicBezTo>
                          <a:pt x="2102256" y="-25155"/>
                          <a:pt x="2373539" y="17295"/>
                          <a:pt x="2569936" y="0"/>
                        </a:cubicBezTo>
                        <a:cubicBezTo>
                          <a:pt x="2571332" y="93822"/>
                          <a:pt x="2527277" y="335039"/>
                          <a:pt x="2569936" y="468365"/>
                        </a:cubicBezTo>
                        <a:cubicBezTo>
                          <a:pt x="2612595" y="601691"/>
                          <a:pt x="2517020" y="832074"/>
                          <a:pt x="2569936" y="923475"/>
                        </a:cubicBezTo>
                        <a:cubicBezTo>
                          <a:pt x="2622852" y="1014876"/>
                          <a:pt x="2527565" y="1195494"/>
                          <a:pt x="2569936" y="1325562"/>
                        </a:cubicBezTo>
                        <a:cubicBezTo>
                          <a:pt x="2314075" y="1342450"/>
                          <a:pt x="2226725" y="1283112"/>
                          <a:pt x="2055949" y="1325562"/>
                        </a:cubicBezTo>
                        <a:cubicBezTo>
                          <a:pt x="1885173" y="1368012"/>
                          <a:pt x="1821945" y="1296273"/>
                          <a:pt x="1593360" y="1325562"/>
                        </a:cubicBezTo>
                        <a:cubicBezTo>
                          <a:pt x="1364775" y="1354851"/>
                          <a:pt x="1200232" y="1303679"/>
                          <a:pt x="1079373" y="1325562"/>
                        </a:cubicBezTo>
                        <a:cubicBezTo>
                          <a:pt x="958514" y="1347445"/>
                          <a:pt x="786611" y="1279570"/>
                          <a:pt x="539687" y="1325562"/>
                        </a:cubicBezTo>
                        <a:cubicBezTo>
                          <a:pt x="292763" y="1371554"/>
                          <a:pt x="207416" y="1287027"/>
                          <a:pt x="0" y="1325562"/>
                        </a:cubicBezTo>
                        <a:cubicBezTo>
                          <a:pt x="-20761" y="1199648"/>
                          <a:pt x="47703" y="1055084"/>
                          <a:pt x="0" y="910219"/>
                        </a:cubicBezTo>
                        <a:cubicBezTo>
                          <a:pt x="-47703" y="765354"/>
                          <a:pt x="9512" y="685071"/>
                          <a:pt x="0" y="481621"/>
                        </a:cubicBezTo>
                        <a:cubicBezTo>
                          <a:pt x="-9512" y="278171"/>
                          <a:pt x="41953" y="150812"/>
                          <a:pt x="0" y="0"/>
                        </a:cubicBezTo>
                        <a:close/>
                      </a:path>
                      <a:path w="2569936" h="1325562" stroke="0" extrusionOk="0">
                        <a:moveTo>
                          <a:pt x="0" y="0"/>
                        </a:moveTo>
                        <a:cubicBezTo>
                          <a:pt x="249686" y="-35562"/>
                          <a:pt x="288179" y="11577"/>
                          <a:pt x="513987" y="0"/>
                        </a:cubicBezTo>
                        <a:cubicBezTo>
                          <a:pt x="739795" y="-11577"/>
                          <a:pt x="844364" y="1929"/>
                          <a:pt x="1053674" y="0"/>
                        </a:cubicBezTo>
                        <a:cubicBezTo>
                          <a:pt x="1262984" y="-1929"/>
                          <a:pt x="1309433" y="38218"/>
                          <a:pt x="1541962" y="0"/>
                        </a:cubicBezTo>
                        <a:cubicBezTo>
                          <a:pt x="1774491" y="-38218"/>
                          <a:pt x="1938741" y="2906"/>
                          <a:pt x="2107348" y="0"/>
                        </a:cubicBezTo>
                        <a:cubicBezTo>
                          <a:pt x="2275955" y="-2906"/>
                          <a:pt x="2362731" y="14292"/>
                          <a:pt x="2569936" y="0"/>
                        </a:cubicBezTo>
                        <a:cubicBezTo>
                          <a:pt x="2583615" y="191215"/>
                          <a:pt x="2554348" y="243899"/>
                          <a:pt x="2569936" y="415343"/>
                        </a:cubicBezTo>
                        <a:cubicBezTo>
                          <a:pt x="2585524" y="586787"/>
                          <a:pt x="2539121" y="764531"/>
                          <a:pt x="2569936" y="883708"/>
                        </a:cubicBezTo>
                        <a:cubicBezTo>
                          <a:pt x="2600751" y="1002885"/>
                          <a:pt x="2528048" y="1153008"/>
                          <a:pt x="2569936" y="1325562"/>
                        </a:cubicBezTo>
                        <a:cubicBezTo>
                          <a:pt x="2379880" y="1352719"/>
                          <a:pt x="2315586" y="1278037"/>
                          <a:pt x="2107348" y="1325562"/>
                        </a:cubicBezTo>
                        <a:cubicBezTo>
                          <a:pt x="1899110" y="1373087"/>
                          <a:pt x="1711261" y="1301634"/>
                          <a:pt x="1567661" y="1325562"/>
                        </a:cubicBezTo>
                        <a:cubicBezTo>
                          <a:pt x="1424061" y="1349490"/>
                          <a:pt x="1217143" y="1272001"/>
                          <a:pt x="1105072" y="1325562"/>
                        </a:cubicBezTo>
                        <a:cubicBezTo>
                          <a:pt x="993001" y="1379123"/>
                          <a:pt x="820828" y="1321406"/>
                          <a:pt x="668183" y="1325562"/>
                        </a:cubicBezTo>
                        <a:cubicBezTo>
                          <a:pt x="515538" y="1329718"/>
                          <a:pt x="300629" y="1323064"/>
                          <a:pt x="0" y="1325562"/>
                        </a:cubicBezTo>
                        <a:cubicBezTo>
                          <a:pt x="-18719" y="1200071"/>
                          <a:pt x="22741" y="1095395"/>
                          <a:pt x="0" y="910219"/>
                        </a:cubicBezTo>
                        <a:cubicBezTo>
                          <a:pt x="-22741" y="725043"/>
                          <a:pt x="52756" y="551364"/>
                          <a:pt x="0" y="441854"/>
                        </a:cubicBezTo>
                        <a:cubicBezTo>
                          <a:pt x="-52756" y="332344"/>
                          <a:pt x="43268" y="1689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H(p)=?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1C6578-1F85-EE46-A24F-E87E2F63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30" y="608013"/>
            <a:ext cx="3396342" cy="849086"/>
          </a:xfrm>
          <a:prstGeom prst="rect">
            <a:avLst/>
          </a:prstGeom>
          <a:ln w="38100">
            <a:noFill/>
            <a:extLst>
              <a:ext uri="{C807C97D-BFC1-408E-A445-0C87EB9F89A2}">
                <ask:lineSketchStyleProps xmlns:ask="http://schemas.microsoft.com/office/drawing/2018/sketchyshapes" sd="816331337">
                  <a:custGeom>
                    <a:avLst/>
                    <a:gdLst>
                      <a:gd name="connsiteX0" fmla="*/ 0 w 3396342"/>
                      <a:gd name="connsiteY0" fmla="*/ 0 h 849086"/>
                      <a:gd name="connsiteX1" fmla="*/ 600020 w 3396342"/>
                      <a:gd name="connsiteY1" fmla="*/ 0 h 849086"/>
                      <a:gd name="connsiteX2" fmla="*/ 1064187 w 3396342"/>
                      <a:gd name="connsiteY2" fmla="*/ 0 h 849086"/>
                      <a:gd name="connsiteX3" fmla="*/ 1596281 w 3396342"/>
                      <a:gd name="connsiteY3" fmla="*/ 0 h 849086"/>
                      <a:gd name="connsiteX4" fmla="*/ 2230265 w 3396342"/>
                      <a:gd name="connsiteY4" fmla="*/ 0 h 849086"/>
                      <a:gd name="connsiteX5" fmla="*/ 2728395 w 3396342"/>
                      <a:gd name="connsiteY5" fmla="*/ 0 h 849086"/>
                      <a:gd name="connsiteX6" fmla="*/ 3396342 w 3396342"/>
                      <a:gd name="connsiteY6" fmla="*/ 0 h 849086"/>
                      <a:gd name="connsiteX7" fmla="*/ 3396342 w 3396342"/>
                      <a:gd name="connsiteY7" fmla="*/ 416052 h 849086"/>
                      <a:gd name="connsiteX8" fmla="*/ 3396342 w 3396342"/>
                      <a:gd name="connsiteY8" fmla="*/ 849086 h 849086"/>
                      <a:gd name="connsiteX9" fmla="*/ 2762358 w 3396342"/>
                      <a:gd name="connsiteY9" fmla="*/ 849086 h 849086"/>
                      <a:gd name="connsiteX10" fmla="*/ 2162338 w 3396342"/>
                      <a:gd name="connsiteY10" fmla="*/ 849086 h 849086"/>
                      <a:gd name="connsiteX11" fmla="*/ 1528354 w 3396342"/>
                      <a:gd name="connsiteY11" fmla="*/ 849086 h 849086"/>
                      <a:gd name="connsiteX12" fmla="*/ 962297 w 3396342"/>
                      <a:gd name="connsiteY12" fmla="*/ 849086 h 849086"/>
                      <a:gd name="connsiteX13" fmla="*/ 0 w 3396342"/>
                      <a:gd name="connsiteY13" fmla="*/ 849086 h 849086"/>
                      <a:gd name="connsiteX14" fmla="*/ 0 w 3396342"/>
                      <a:gd name="connsiteY14" fmla="*/ 416052 h 849086"/>
                      <a:gd name="connsiteX15" fmla="*/ 0 w 3396342"/>
                      <a:gd name="connsiteY15" fmla="*/ 0 h 849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396342" h="849086" fill="none" extrusionOk="0">
                        <a:moveTo>
                          <a:pt x="0" y="0"/>
                        </a:moveTo>
                        <a:cubicBezTo>
                          <a:pt x="258661" y="-23749"/>
                          <a:pt x="451637" y="12503"/>
                          <a:pt x="600020" y="0"/>
                        </a:cubicBezTo>
                        <a:cubicBezTo>
                          <a:pt x="748403" y="-12503"/>
                          <a:pt x="849954" y="51338"/>
                          <a:pt x="1064187" y="0"/>
                        </a:cubicBezTo>
                        <a:cubicBezTo>
                          <a:pt x="1278420" y="-51338"/>
                          <a:pt x="1431959" y="36792"/>
                          <a:pt x="1596281" y="0"/>
                        </a:cubicBezTo>
                        <a:cubicBezTo>
                          <a:pt x="1760603" y="-36792"/>
                          <a:pt x="2039045" y="57885"/>
                          <a:pt x="2230265" y="0"/>
                        </a:cubicBezTo>
                        <a:cubicBezTo>
                          <a:pt x="2421485" y="-57885"/>
                          <a:pt x="2508227" y="56411"/>
                          <a:pt x="2728395" y="0"/>
                        </a:cubicBezTo>
                        <a:cubicBezTo>
                          <a:pt x="2948563" y="-56411"/>
                          <a:pt x="3126645" y="13612"/>
                          <a:pt x="3396342" y="0"/>
                        </a:cubicBezTo>
                        <a:cubicBezTo>
                          <a:pt x="3433208" y="170237"/>
                          <a:pt x="3354303" y="304079"/>
                          <a:pt x="3396342" y="416052"/>
                        </a:cubicBezTo>
                        <a:cubicBezTo>
                          <a:pt x="3438381" y="528025"/>
                          <a:pt x="3346188" y="680466"/>
                          <a:pt x="3396342" y="849086"/>
                        </a:cubicBezTo>
                        <a:cubicBezTo>
                          <a:pt x="3159151" y="919549"/>
                          <a:pt x="3025847" y="817322"/>
                          <a:pt x="2762358" y="849086"/>
                        </a:cubicBezTo>
                        <a:cubicBezTo>
                          <a:pt x="2498869" y="880850"/>
                          <a:pt x="2351928" y="801125"/>
                          <a:pt x="2162338" y="849086"/>
                        </a:cubicBezTo>
                        <a:cubicBezTo>
                          <a:pt x="1972748" y="897047"/>
                          <a:pt x="1665171" y="793448"/>
                          <a:pt x="1528354" y="849086"/>
                        </a:cubicBezTo>
                        <a:cubicBezTo>
                          <a:pt x="1391537" y="904724"/>
                          <a:pt x="1129995" y="843158"/>
                          <a:pt x="962297" y="849086"/>
                        </a:cubicBezTo>
                        <a:cubicBezTo>
                          <a:pt x="794599" y="855014"/>
                          <a:pt x="418872" y="745816"/>
                          <a:pt x="0" y="849086"/>
                        </a:cubicBezTo>
                        <a:cubicBezTo>
                          <a:pt x="-20253" y="744626"/>
                          <a:pt x="27057" y="579443"/>
                          <a:pt x="0" y="416052"/>
                        </a:cubicBezTo>
                        <a:cubicBezTo>
                          <a:pt x="-27057" y="252661"/>
                          <a:pt x="21974" y="115255"/>
                          <a:pt x="0" y="0"/>
                        </a:cubicBezTo>
                        <a:close/>
                      </a:path>
                      <a:path w="3396342" h="849086" stroke="0" extrusionOk="0">
                        <a:moveTo>
                          <a:pt x="0" y="0"/>
                        </a:moveTo>
                        <a:cubicBezTo>
                          <a:pt x="175684" y="-37790"/>
                          <a:pt x="345531" y="1679"/>
                          <a:pt x="532094" y="0"/>
                        </a:cubicBezTo>
                        <a:cubicBezTo>
                          <a:pt x="718657" y="-1679"/>
                          <a:pt x="855623" y="7840"/>
                          <a:pt x="996260" y="0"/>
                        </a:cubicBezTo>
                        <a:cubicBezTo>
                          <a:pt x="1136897" y="-7840"/>
                          <a:pt x="1374209" y="51464"/>
                          <a:pt x="1596281" y="0"/>
                        </a:cubicBezTo>
                        <a:cubicBezTo>
                          <a:pt x="1818353" y="-51464"/>
                          <a:pt x="2003848" y="34791"/>
                          <a:pt x="2196301" y="0"/>
                        </a:cubicBezTo>
                        <a:cubicBezTo>
                          <a:pt x="2388754" y="-34791"/>
                          <a:pt x="2528182" y="24748"/>
                          <a:pt x="2694431" y="0"/>
                        </a:cubicBezTo>
                        <a:cubicBezTo>
                          <a:pt x="2860680" y="-24748"/>
                          <a:pt x="3216570" y="31185"/>
                          <a:pt x="3396342" y="0"/>
                        </a:cubicBezTo>
                        <a:cubicBezTo>
                          <a:pt x="3411293" y="172901"/>
                          <a:pt x="3379167" y="247604"/>
                          <a:pt x="3396342" y="407561"/>
                        </a:cubicBezTo>
                        <a:cubicBezTo>
                          <a:pt x="3413517" y="567518"/>
                          <a:pt x="3350823" y="747353"/>
                          <a:pt x="3396342" y="849086"/>
                        </a:cubicBezTo>
                        <a:cubicBezTo>
                          <a:pt x="3236494" y="873922"/>
                          <a:pt x="3081849" y="803728"/>
                          <a:pt x="2932175" y="849086"/>
                        </a:cubicBezTo>
                        <a:cubicBezTo>
                          <a:pt x="2782501" y="894444"/>
                          <a:pt x="2574842" y="784296"/>
                          <a:pt x="2332155" y="849086"/>
                        </a:cubicBezTo>
                        <a:cubicBezTo>
                          <a:pt x="2089468" y="913876"/>
                          <a:pt x="1959738" y="849009"/>
                          <a:pt x="1800061" y="849086"/>
                        </a:cubicBezTo>
                        <a:cubicBezTo>
                          <a:pt x="1640384" y="849163"/>
                          <a:pt x="1510265" y="842023"/>
                          <a:pt x="1267968" y="849086"/>
                        </a:cubicBezTo>
                        <a:cubicBezTo>
                          <a:pt x="1025671" y="856149"/>
                          <a:pt x="965806" y="795574"/>
                          <a:pt x="735874" y="849086"/>
                        </a:cubicBezTo>
                        <a:cubicBezTo>
                          <a:pt x="505942" y="902598"/>
                          <a:pt x="247676" y="799740"/>
                          <a:pt x="0" y="849086"/>
                        </a:cubicBezTo>
                        <a:cubicBezTo>
                          <a:pt x="-46573" y="767291"/>
                          <a:pt x="42542" y="609814"/>
                          <a:pt x="0" y="450016"/>
                        </a:cubicBezTo>
                        <a:cubicBezTo>
                          <a:pt x="-42542" y="290218"/>
                          <a:pt x="31078" y="1127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89061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79E6215-86DC-1E40-B08E-4ACB22AB5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30" y="1507257"/>
            <a:ext cx="4077586" cy="84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6634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Linking KL and Cross entropy example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44299C-E90D-EC49-91B7-029A939CA380}"/>
              </a:ext>
            </a:extLst>
          </p:cNvPr>
          <p:cNvSpPr/>
          <p:nvPr/>
        </p:nvSpPr>
        <p:spPr>
          <a:xfrm>
            <a:off x="370114" y="4077450"/>
            <a:ext cx="2699658" cy="1325564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699658"/>
                      <a:gd name="connsiteY0" fmla="*/ 0 h 1325564"/>
                      <a:gd name="connsiteX1" fmla="*/ 485938 w 2699658"/>
                      <a:gd name="connsiteY1" fmla="*/ 0 h 1325564"/>
                      <a:gd name="connsiteX2" fmla="*/ 1025870 w 2699658"/>
                      <a:gd name="connsiteY2" fmla="*/ 0 h 1325564"/>
                      <a:gd name="connsiteX3" fmla="*/ 1511808 w 2699658"/>
                      <a:gd name="connsiteY3" fmla="*/ 0 h 1325564"/>
                      <a:gd name="connsiteX4" fmla="*/ 2051740 w 2699658"/>
                      <a:gd name="connsiteY4" fmla="*/ 0 h 1325564"/>
                      <a:gd name="connsiteX5" fmla="*/ 2699658 w 2699658"/>
                      <a:gd name="connsiteY5" fmla="*/ 0 h 1325564"/>
                      <a:gd name="connsiteX6" fmla="*/ 2699658 w 2699658"/>
                      <a:gd name="connsiteY6" fmla="*/ 468366 h 1325564"/>
                      <a:gd name="connsiteX7" fmla="*/ 2699658 w 2699658"/>
                      <a:gd name="connsiteY7" fmla="*/ 923476 h 1325564"/>
                      <a:gd name="connsiteX8" fmla="*/ 2699658 w 2699658"/>
                      <a:gd name="connsiteY8" fmla="*/ 1325564 h 1325564"/>
                      <a:gd name="connsiteX9" fmla="*/ 2159726 w 2699658"/>
                      <a:gd name="connsiteY9" fmla="*/ 1325564 h 1325564"/>
                      <a:gd name="connsiteX10" fmla="*/ 1673788 w 2699658"/>
                      <a:gd name="connsiteY10" fmla="*/ 1325564 h 1325564"/>
                      <a:gd name="connsiteX11" fmla="*/ 1133856 w 2699658"/>
                      <a:gd name="connsiteY11" fmla="*/ 1325564 h 1325564"/>
                      <a:gd name="connsiteX12" fmla="*/ 566928 w 2699658"/>
                      <a:gd name="connsiteY12" fmla="*/ 1325564 h 1325564"/>
                      <a:gd name="connsiteX13" fmla="*/ 0 w 2699658"/>
                      <a:gd name="connsiteY13" fmla="*/ 1325564 h 1325564"/>
                      <a:gd name="connsiteX14" fmla="*/ 0 w 2699658"/>
                      <a:gd name="connsiteY14" fmla="*/ 910221 h 1325564"/>
                      <a:gd name="connsiteX15" fmla="*/ 0 w 2699658"/>
                      <a:gd name="connsiteY15" fmla="*/ 481622 h 1325564"/>
                      <a:gd name="connsiteX16" fmla="*/ 0 w 2699658"/>
                      <a:gd name="connsiteY16" fmla="*/ 0 h 1325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99658" h="1325564" fill="none" extrusionOk="0">
                        <a:moveTo>
                          <a:pt x="0" y="0"/>
                        </a:moveTo>
                        <a:cubicBezTo>
                          <a:pt x="138751" y="-32300"/>
                          <a:pt x="345959" y="1341"/>
                          <a:pt x="485938" y="0"/>
                        </a:cubicBezTo>
                        <a:cubicBezTo>
                          <a:pt x="625917" y="-1341"/>
                          <a:pt x="777170" y="27010"/>
                          <a:pt x="1025870" y="0"/>
                        </a:cubicBezTo>
                        <a:cubicBezTo>
                          <a:pt x="1274570" y="-27010"/>
                          <a:pt x="1358263" y="1148"/>
                          <a:pt x="1511808" y="0"/>
                        </a:cubicBezTo>
                        <a:cubicBezTo>
                          <a:pt x="1665353" y="-1148"/>
                          <a:pt x="1841106" y="60965"/>
                          <a:pt x="2051740" y="0"/>
                        </a:cubicBezTo>
                        <a:cubicBezTo>
                          <a:pt x="2262374" y="-60965"/>
                          <a:pt x="2471164" y="12350"/>
                          <a:pt x="2699658" y="0"/>
                        </a:cubicBezTo>
                        <a:cubicBezTo>
                          <a:pt x="2707844" y="230018"/>
                          <a:pt x="2664576" y="325906"/>
                          <a:pt x="2699658" y="468366"/>
                        </a:cubicBezTo>
                        <a:cubicBezTo>
                          <a:pt x="2734740" y="610826"/>
                          <a:pt x="2646742" y="832075"/>
                          <a:pt x="2699658" y="923476"/>
                        </a:cubicBezTo>
                        <a:cubicBezTo>
                          <a:pt x="2752574" y="1014877"/>
                          <a:pt x="2661977" y="1188847"/>
                          <a:pt x="2699658" y="1325564"/>
                        </a:cubicBezTo>
                        <a:cubicBezTo>
                          <a:pt x="2496776" y="1328786"/>
                          <a:pt x="2301117" y="1295276"/>
                          <a:pt x="2159726" y="1325564"/>
                        </a:cubicBezTo>
                        <a:cubicBezTo>
                          <a:pt x="2018335" y="1355852"/>
                          <a:pt x="1900727" y="1293598"/>
                          <a:pt x="1673788" y="1325564"/>
                        </a:cubicBezTo>
                        <a:cubicBezTo>
                          <a:pt x="1446849" y="1357530"/>
                          <a:pt x="1380910" y="1320204"/>
                          <a:pt x="1133856" y="1325564"/>
                        </a:cubicBezTo>
                        <a:cubicBezTo>
                          <a:pt x="886802" y="1330924"/>
                          <a:pt x="799846" y="1257943"/>
                          <a:pt x="566928" y="1325564"/>
                        </a:cubicBezTo>
                        <a:cubicBezTo>
                          <a:pt x="334010" y="1393185"/>
                          <a:pt x="189650" y="1311865"/>
                          <a:pt x="0" y="1325564"/>
                        </a:cubicBezTo>
                        <a:cubicBezTo>
                          <a:pt x="-20761" y="1199650"/>
                          <a:pt x="47703" y="1055086"/>
                          <a:pt x="0" y="910221"/>
                        </a:cubicBezTo>
                        <a:cubicBezTo>
                          <a:pt x="-47703" y="765356"/>
                          <a:pt x="794" y="687169"/>
                          <a:pt x="0" y="481622"/>
                        </a:cubicBezTo>
                        <a:cubicBezTo>
                          <a:pt x="-794" y="276075"/>
                          <a:pt x="35947" y="151616"/>
                          <a:pt x="0" y="0"/>
                        </a:cubicBezTo>
                        <a:close/>
                      </a:path>
                      <a:path w="2699658" h="1325564" stroke="0" extrusionOk="0">
                        <a:moveTo>
                          <a:pt x="0" y="0"/>
                        </a:moveTo>
                        <a:cubicBezTo>
                          <a:pt x="240143" y="-32197"/>
                          <a:pt x="278712" y="57698"/>
                          <a:pt x="539932" y="0"/>
                        </a:cubicBezTo>
                        <a:cubicBezTo>
                          <a:pt x="801152" y="-57698"/>
                          <a:pt x="864513" y="60326"/>
                          <a:pt x="1106860" y="0"/>
                        </a:cubicBezTo>
                        <a:cubicBezTo>
                          <a:pt x="1349207" y="-60326"/>
                          <a:pt x="1484152" y="9824"/>
                          <a:pt x="1619795" y="0"/>
                        </a:cubicBezTo>
                        <a:cubicBezTo>
                          <a:pt x="1755438" y="-9824"/>
                          <a:pt x="1929530" y="54676"/>
                          <a:pt x="2213720" y="0"/>
                        </a:cubicBezTo>
                        <a:cubicBezTo>
                          <a:pt x="2497910" y="-54676"/>
                          <a:pt x="2598856" y="5867"/>
                          <a:pt x="2699658" y="0"/>
                        </a:cubicBezTo>
                        <a:cubicBezTo>
                          <a:pt x="2713337" y="191215"/>
                          <a:pt x="2684070" y="243899"/>
                          <a:pt x="2699658" y="415343"/>
                        </a:cubicBezTo>
                        <a:cubicBezTo>
                          <a:pt x="2715246" y="586787"/>
                          <a:pt x="2672508" y="763577"/>
                          <a:pt x="2699658" y="883709"/>
                        </a:cubicBezTo>
                        <a:cubicBezTo>
                          <a:pt x="2726808" y="1003841"/>
                          <a:pt x="2661000" y="1144488"/>
                          <a:pt x="2699658" y="1325564"/>
                        </a:cubicBezTo>
                        <a:cubicBezTo>
                          <a:pt x="2598186" y="1380552"/>
                          <a:pt x="2414167" y="1324131"/>
                          <a:pt x="2213720" y="1325564"/>
                        </a:cubicBezTo>
                        <a:cubicBezTo>
                          <a:pt x="2013273" y="1326997"/>
                          <a:pt x="1812834" y="1303253"/>
                          <a:pt x="1646791" y="1325564"/>
                        </a:cubicBezTo>
                        <a:cubicBezTo>
                          <a:pt x="1480748" y="1347875"/>
                          <a:pt x="1329662" y="1324176"/>
                          <a:pt x="1160853" y="1325564"/>
                        </a:cubicBezTo>
                        <a:cubicBezTo>
                          <a:pt x="992044" y="1326952"/>
                          <a:pt x="879268" y="1305996"/>
                          <a:pt x="701911" y="1325564"/>
                        </a:cubicBezTo>
                        <a:cubicBezTo>
                          <a:pt x="524554" y="1345132"/>
                          <a:pt x="215726" y="1282869"/>
                          <a:pt x="0" y="1325564"/>
                        </a:cubicBezTo>
                        <a:cubicBezTo>
                          <a:pt x="-18719" y="1200073"/>
                          <a:pt x="22741" y="1095397"/>
                          <a:pt x="0" y="910221"/>
                        </a:cubicBezTo>
                        <a:cubicBezTo>
                          <a:pt x="-22741" y="725045"/>
                          <a:pt x="51147" y="555440"/>
                          <a:pt x="0" y="441855"/>
                        </a:cubicBezTo>
                        <a:cubicBezTo>
                          <a:pt x="-51147" y="328270"/>
                          <a:pt x="35439" y="1755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p,q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)= ∞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D29AAE-44CD-B547-8641-6A6BA15CA1A3}"/>
              </a:ext>
            </a:extLst>
          </p:cNvPr>
          <p:cNvSpPr/>
          <p:nvPr/>
        </p:nvSpPr>
        <p:spPr>
          <a:xfrm>
            <a:off x="3396342" y="4077450"/>
            <a:ext cx="2569936" cy="1325562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569936"/>
                      <a:gd name="connsiteY0" fmla="*/ 0 h 1325562"/>
                      <a:gd name="connsiteX1" fmla="*/ 462588 w 2569936"/>
                      <a:gd name="connsiteY1" fmla="*/ 0 h 1325562"/>
                      <a:gd name="connsiteX2" fmla="*/ 976576 w 2569936"/>
                      <a:gd name="connsiteY2" fmla="*/ 0 h 1325562"/>
                      <a:gd name="connsiteX3" fmla="*/ 1439164 w 2569936"/>
                      <a:gd name="connsiteY3" fmla="*/ 0 h 1325562"/>
                      <a:gd name="connsiteX4" fmla="*/ 1953151 w 2569936"/>
                      <a:gd name="connsiteY4" fmla="*/ 0 h 1325562"/>
                      <a:gd name="connsiteX5" fmla="*/ 2569936 w 2569936"/>
                      <a:gd name="connsiteY5" fmla="*/ 0 h 1325562"/>
                      <a:gd name="connsiteX6" fmla="*/ 2569936 w 2569936"/>
                      <a:gd name="connsiteY6" fmla="*/ 468365 h 1325562"/>
                      <a:gd name="connsiteX7" fmla="*/ 2569936 w 2569936"/>
                      <a:gd name="connsiteY7" fmla="*/ 923475 h 1325562"/>
                      <a:gd name="connsiteX8" fmla="*/ 2569936 w 2569936"/>
                      <a:gd name="connsiteY8" fmla="*/ 1325562 h 1325562"/>
                      <a:gd name="connsiteX9" fmla="*/ 2055949 w 2569936"/>
                      <a:gd name="connsiteY9" fmla="*/ 1325562 h 1325562"/>
                      <a:gd name="connsiteX10" fmla="*/ 1593360 w 2569936"/>
                      <a:gd name="connsiteY10" fmla="*/ 1325562 h 1325562"/>
                      <a:gd name="connsiteX11" fmla="*/ 1079373 w 2569936"/>
                      <a:gd name="connsiteY11" fmla="*/ 1325562 h 1325562"/>
                      <a:gd name="connsiteX12" fmla="*/ 539687 w 2569936"/>
                      <a:gd name="connsiteY12" fmla="*/ 1325562 h 1325562"/>
                      <a:gd name="connsiteX13" fmla="*/ 0 w 2569936"/>
                      <a:gd name="connsiteY13" fmla="*/ 1325562 h 1325562"/>
                      <a:gd name="connsiteX14" fmla="*/ 0 w 2569936"/>
                      <a:gd name="connsiteY14" fmla="*/ 910219 h 1325562"/>
                      <a:gd name="connsiteX15" fmla="*/ 0 w 2569936"/>
                      <a:gd name="connsiteY15" fmla="*/ 481621 h 1325562"/>
                      <a:gd name="connsiteX16" fmla="*/ 0 w 2569936"/>
                      <a:gd name="connsiteY16" fmla="*/ 0 h 1325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69936" h="1325562" fill="none" extrusionOk="0">
                        <a:moveTo>
                          <a:pt x="0" y="0"/>
                        </a:moveTo>
                        <a:cubicBezTo>
                          <a:pt x="168468" y="-7768"/>
                          <a:pt x="285466" y="30529"/>
                          <a:pt x="462588" y="0"/>
                        </a:cubicBezTo>
                        <a:cubicBezTo>
                          <a:pt x="639710" y="-30529"/>
                          <a:pt x="841337" y="2251"/>
                          <a:pt x="976576" y="0"/>
                        </a:cubicBezTo>
                        <a:cubicBezTo>
                          <a:pt x="1111815" y="-2251"/>
                          <a:pt x="1225020" y="2544"/>
                          <a:pt x="1439164" y="0"/>
                        </a:cubicBezTo>
                        <a:cubicBezTo>
                          <a:pt x="1653308" y="-2544"/>
                          <a:pt x="1804046" y="25155"/>
                          <a:pt x="1953151" y="0"/>
                        </a:cubicBezTo>
                        <a:cubicBezTo>
                          <a:pt x="2102256" y="-25155"/>
                          <a:pt x="2373539" y="17295"/>
                          <a:pt x="2569936" y="0"/>
                        </a:cubicBezTo>
                        <a:cubicBezTo>
                          <a:pt x="2571332" y="93822"/>
                          <a:pt x="2527277" y="335039"/>
                          <a:pt x="2569936" y="468365"/>
                        </a:cubicBezTo>
                        <a:cubicBezTo>
                          <a:pt x="2612595" y="601691"/>
                          <a:pt x="2517020" y="832074"/>
                          <a:pt x="2569936" y="923475"/>
                        </a:cubicBezTo>
                        <a:cubicBezTo>
                          <a:pt x="2622852" y="1014876"/>
                          <a:pt x="2527565" y="1195494"/>
                          <a:pt x="2569936" y="1325562"/>
                        </a:cubicBezTo>
                        <a:cubicBezTo>
                          <a:pt x="2314075" y="1342450"/>
                          <a:pt x="2226725" y="1283112"/>
                          <a:pt x="2055949" y="1325562"/>
                        </a:cubicBezTo>
                        <a:cubicBezTo>
                          <a:pt x="1885173" y="1368012"/>
                          <a:pt x="1821945" y="1296273"/>
                          <a:pt x="1593360" y="1325562"/>
                        </a:cubicBezTo>
                        <a:cubicBezTo>
                          <a:pt x="1364775" y="1354851"/>
                          <a:pt x="1200232" y="1303679"/>
                          <a:pt x="1079373" y="1325562"/>
                        </a:cubicBezTo>
                        <a:cubicBezTo>
                          <a:pt x="958514" y="1347445"/>
                          <a:pt x="786611" y="1279570"/>
                          <a:pt x="539687" y="1325562"/>
                        </a:cubicBezTo>
                        <a:cubicBezTo>
                          <a:pt x="292763" y="1371554"/>
                          <a:pt x="207416" y="1287027"/>
                          <a:pt x="0" y="1325562"/>
                        </a:cubicBezTo>
                        <a:cubicBezTo>
                          <a:pt x="-20761" y="1199648"/>
                          <a:pt x="47703" y="1055084"/>
                          <a:pt x="0" y="910219"/>
                        </a:cubicBezTo>
                        <a:cubicBezTo>
                          <a:pt x="-47703" y="765354"/>
                          <a:pt x="9512" y="685071"/>
                          <a:pt x="0" y="481621"/>
                        </a:cubicBezTo>
                        <a:cubicBezTo>
                          <a:pt x="-9512" y="278171"/>
                          <a:pt x="41953" y="150812"/>
                          <a:pt x="0" y="0"/>
                        </a:cubicBezTo>
                        <a:close/>
                      </a:path>
                      <a:path w="2569936" h="1325562" stroke="0" extrusionOk="0">
                        <a:moveTo>
                          <a:pt x="0" y="0"/>
                        </a:moveTo>
                        <a:cubicBezTo>
                          <a:pt x="249686" y="-35562"/>
                          <a:pt x="288179" y="11577"/>
                          <a:pt x="513987" y="0"/>
                        </a:cubicBezTo>
                        <a:cubicBezTo>
                          <a:pt x="739795" y="-11577"/>
                          <a:pt x="844364" y="1929"/>
                          <a:pt x="1053674" y="0"/>
                        </a:cubicBezTo>
                        <a:cubicBezTo>
                          <a:pt x="1262984" y="-1929"/>
                          <a:pt x="1309433" y="38218"/>
                          <a:pt x="1541962" y="0"/>
                        </a:cubicBezTo>
                        <a:cubicBezTo>
                          <a:pt x="1774491" y="-38218"/>
                          <a:pt x="1938741" y="2906"/>
                          <a:pt x="2107348" y="0"/>
                        </a:cubicBezTo>
                        <a:cubicBezTo>
                          <a:pt x="2275955" y="-2906"/>
                          <a:pt x="2362731" y="14292"/>
                          <a:pt x="2569936" y="0"/>
                        </a:cubicBezTo>
                        <a:cubicBezTo>
                          <a:pt x="2583615" y="191215"/>
                          <a:pt x="2554348" y="243899"/>
                          <a:pt x="2569936" y="415343"/>
                        </a:cubicBezTo>
                        <a:cubicBezTo>
                          <a:pt x="2585524" y="586787"/>
                          <a:pt x="2539121" y="764531"/>
                          <a:pt x="2569936" y="883708"/>
                        </a:cubicBezTo>
                        <a:cubicBezTo>
                          <a:pt x="2600751" y="1002885"/>
                          <a:pt x="2528048" y="1153008"/>
                          <a:pt x="2569936" y="1325562"/>
                        </a:cubicBezTo>
                        <a:cubicBezTo>
                          <a:pt x="2379880" y="1352719"/>
                          <a:pt x="2315586" y="1278037"/>
                          <a:pt x="2107348" y="1325562"/>
                        </a:cubicBezTo>
                        <a:cubicBezTo>
                          <a:pt x="1899110" y="1373087"/>
                          <a:pt x="1711261" y="1301634"/>
                          <a:pt x="1567661" y="1325562"/>
                        </a:cubicBezTo>
                        <a:cubicBezTo>
                          <a:pt x="1424061" y="1349490"/>
                          <a:pt x="1217143" y="1272001"/>
                          <a:pt x="1105072" y="1325562"/>
                        </a:cubicBezTo>
                        <a:cubicBezTo>
                          <a:pt x="993001" y="1379123"/>
                          <a:pt x="820828" y="1321406"/>
                          <a:pt x="668183" y="1325562"/>
                        </a:cubicBezTo>
                        <a:cubicBezTo>
                          <a:pt x="515538" y="1329718"/>
                          <a:pt x="300629" y="1323064"/>
                          <a:pt x="0" y="1325562"/>
                        </a:cubicBezTo>
                        <a:cubicBezTo>
                          <a:pt x="-18719" y="1200071"/>
                          <a:pt x="22741" y="1095395"/>
                          <a:pt x="0" y="910219"/>
                        </a:cubicBezTo>
                        <a:cubicBezTo>
                          <a:pt x="-22741" y="725043"/>
                          <a:pt x="52756" y="551364"/>
                          <a:pt x="0" y="441854"/>
                        </a:cubicBezTo>
                        <a:cubicBezTo>
                          <a:pt x="-52756" y="332344"/>
                          <a:pt x="43268" y="1689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D(p ∥ q)= ∞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C8FAC-CC76-A242-8F06-5C55CA28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43" y="1028111"/>
            <a:ext cx="24130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F2496-303D-B74A-9B8E-0620164E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078" y="871883"/>
            <a:ext cx="2971800" cy="20193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5B19FC3-AD0C-7E44-A601-A803C4F82CCE}"/>
              </a:ext>
            </a:extLst>
          </p:cNvPr>
          <p:cNvSpPr/>
          <p:nvPr/>
        </p:nvSpPr>
        <p:spPr>
          <a:xfrm>
            <a:off x="7798846" y="269573"/>
            <a:ext cx="4393154" cy="3174818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956341818">
                  <a:custGeom>
                    <a:avLst/>
                    <a:gdLst>
                      <a:gd name="connsiteX0" fmla="*/ 0 w 4393154"/>
                      <a:gd name="connsiteY0" fmla="*/ 0 h 3174818"/>
                      <a:gd name="connsiteX1" fmla="*/ 593076 w 4393154"/>
                      <a:gd name="connsiteY1" fmla="*/ 0 h 3174818"/>
                      <a:gd name="connsiteX2" fmla="*/ 1010425 w 4393154"/>
                      <a:gd name="connsiteY2" fmla="*/ 0 h 3174818"/>
                      <a:gd name="connsiteX3" fmla="*/ 1515638 w 4393154"/>
                      <a:gd name="connsiteY3" fmla="*/ 0 h 3174818"/>
                      <a:gd name="connsiteX4" fmla="*/ 2064782 w 4393154"/>
                      <a:gd name="connsiteY4" fmla="*/ 0 h 3174818"/>
                      <a:gd name="connsiteX5" fmla="*/ 2701790 w 4393154"/>
                      <a:gd name="connsiteY5" fmla="*/ 0 h 3174818"/>
                      <a:gd name="connsiteX6" fmla="*/ 3207002 w 4393154"/>
                      <a:gd name="connsiteY6" fmla="*/ 0 h 3174818"/>
                      <a:gd name="connsiteX7" fmla="*/ 3800078 w 4393154"/>
                      <a:gd name="connsiteY7" fmla="*/ 0 h 3174818"/>
                      <a:gd name="connsiteX8" fmla="*/ 4393154 w 4393154"/>
                      <a:gd name="connsiteY8" fmla="*/ 0 h 3174818"/>
                      <a:gd name="connsiteX9" fmla="*/ 4393154 w 4393154"/>
                      <a:gd name="connsiteY9" fmla="*/ 592633 h 3174818"/>
                      <a:gd name="connsiteX10" fmla="*/ 4393154 w 4393154"/>
                      <a:gd name="connsiteY10" fmla="*/ 1090021 h 3174818"/>
                      <a:gd name="connsiteX11" fmla="*/ 4393154 w 4393154"/>
                      <a:gd name="connsiteY11" fmla="*/ 1523913 h 3174818"/>
                      <a:gd name="connsiteX12" fmla="*/ 4393154 w 4393154"/>
                      <a:gd name="connsiteY12" fmla="*/ 2053049 h 3174818"/>
                      <a:gd name="connsiteX13" fmla="*/ 4393154 w 4393154"/>
                      <a:gd name="connsiteY13" fmla="*/ 2613933 h 3174818"/>
                      <a:gd name="connsiteX14" fmla="*/ 4393154 w 4393154"/>
                      <a:gd name="connsiteY14" fmla="*/ 3174818 h 3174818"/>
                      <a:gd name="connsiteX15" fmla="*/ 3887941 w 4393154"/>
                      <a:gd name="connsiteY15" fmla="*/ 3174818 h 3174818"/>
                      <a:gd name="connsiteX16" fmla="*/ 3382729 w 4393154"/>
                      <a:gd name="connsiteY16" fmla="*/ 3174818 h 3174818"/>
                      <a:gd name="connsiteX17" fmla="*/ 2877516 w 4393154"/>
                      <a:gd name="connsiteY17" fmla="*/ 3174818 h 3174818"/>
                      <a:gd name="connsiteX18" fmla="*/ 2372303 w 4393154"/>
                      <a:gd name="connsiteY18" fmla="*/ 3174818 h 3174818"/>
                      <a:gd name="connsiteX19" fmla="*/ 1867090 w 4393154"/>
                      <a:gd name="connsiteY19" fmla="*/ 3174818 h 3174818"/>
                      <a:gd name="connsiteX20" fmla="*/ 1361878 w 4393154"/>
                      <a:gd name="connsiteY20" fmla="*/ 3174818 h 3174818"/>
                      <a:gd name="connsiteX21" fmla="*/ 768802 w 4393154"/>
                      <a:gd name="connsiteY21" fmla="*/ 3174818 h 3174818"/>
                      <a:gd name="connsiteX22" fmla="*/ 0 w 4393154"/>
                      <a:gd name="connsiteY22" fmla="*/ 3174818 h 3174818"/>
                      <a:gd name="connsiteX23" fmla="*/ 0 w 4393154"/>
                      <a:gd name="connsiteY23" fmla="*/ 2645682 h 3174818"/>
                      <a:gd name="connsiteX24" fmla="*/ 0 w 4393154"/>
                      <a:gd name="connsiteY24" fmla="*/ 2116545 h 3174818"/>
                      <a:gd name="connsiteX25" fmla="*/ 0 w 4393154"/>
                      <a:gd name="connsiteY25" fmla="*/ 1523913 h 3174818"/>
                      <a:gd name="connsiteX26" fmla="*/ 0 w 4393154"/>
                      <a:gd name="connsiteY26" fmla="*/ 931280 h 3174818"/>
                      <a:gd name="connsiteX27" fmla="*/ 0 w 4393154"/>
                      <a:gd name="connsiteY27" fmla="*/ 0 h 3174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393154" h="3174818" fill="none" extrusionOk="0">
                        <a:moveTo>
                          <a:pt x="0" y="0"/>
                        </a:moveTo>
                        <a:cubicBezTo>
                          <a:pt x="218755" y="-57339"/>
                          <a:pt x="328890" y="62848"/>
                          <a:pt x="593076" y="0"/>
                        </a:cubicBezTo>
                        <a:cubicBezTo>
                          <a:pt x="857262" y="-62848"/>
                          <a:pt x="890072" y="41231"/>
                          <a:pt x="1010425" y="0"/>
                        </a:cubicBezTo>
                        <a:cubicBezTo>
                          <a:pt x="1130778" y="-41231"/>
                          <a:pt x="1375562" y="42097"/>
                          <a:pt x="1515638" y="0"/>
                        </a:cubicBezTo>
                        <a:cubicBezTo>
                          <a:pt x="1655714" y="-42097"/>
                          <a:pt x="1804427" y="32969"/>
                          <a:pt x="2064782" y="0"/>
                        </a:cubicBezTo>
                        <a:cubicBezTo>
                          <a:pt x="2325137" y="-32969"/>
                          <a:pt x="2565802" y="12144"/>
                          <a:pt x="2701790" y="0"/>
                        </a:cubicBezTo>
                        <a:cubicBezTo>
                          <a:pt x="2837778" y="-12144"/>
                          <a:pt x="3078584" y="14500"/>
                          <a:pt x="3207002" y="0"/>
                        </a:cubicBezTo>
                        <a:cubicBezTo>
                          <a:pt x="3335420" y="-14500"/>
                          <a:pt x="3644382" y="2014"/>
                          <a:pt x="3800078" y="0"/>
                        </a:cubicBezTo>
                        <a:cubicBezTo>
                          <a:pt x="3955774" y="-2014"/>
                          <a:pt x="4141435" y="28408"/>
                          <a:pt x="4393154" y="0"/>
                        </a:cubicBezTo>
                        <a:cubicBezTo>
                          <a:pt x="4414097" y="254602"/>
                          <a:pt x="4331574" y="446388"/>
                          <a:pt x="4393154" y="592633"/>
                        </a:cubicBezTo>
                        <a:cubicBezTo>
                          <a:pt x="4454734" y="738878"/>
                          <a:pt x="4363637" y="873271"/>
                          <a:pt x="4393154" y="1090021"/>
                        </a:cubicBezTo>
                        <a:cubicBezTo>
                          <a:pt x="4422671" y="1306771"/>
                          <a:pt x="4389251" y="1310278"/>
                          <a:pt x="4393154" y="1523913"/>
                        </a:cubicBezTo>
                        <a:cubicBezTo>
                          <a:pt x="4397057" y="1737548"/>
                          <a:pt x="4361199" y="1925093"/>
                          <a:pt x="4393154" y="2053049"/>
                        </a:cubicBezTo>
                        <a:cubicBezTo>
                          <a:pt x="4425109" y="2181005"/>
                          <a:pt x="4353926" y="2345364"/>
                          <a:pt x="4393154" y="2613933"/>
                        </a:cubicBezTo>
                        <a:cubicBezTo>
                          <a:pt x="4432382" y="2882502"/>
                          <a:pt x="4367791" y="3033495"/>
                          <a:pt x="4393154" y="3174818"/>
                        </a:cubicBezTo>
                        <a:cubicBezTo>
                          <a:pt x="4177747" y="3196368"/>
                          <a:pt x="4008679" y="3154180"/>
                          <a:pt x="3887941" y="3174818"/>
                        </a:cubicBezTo>
                        <a:cubicBezTo>
                          <a:pt x="3767203" y="3195456"/>
                          <a:pt x="3571244" y="3171987"/>
                          <a:pt x="3382729" y="3174818"/>
                        </a:cubicBezTo>
                        <a:cubicBezTo>
                          <a:pt x="3194214" y="3177649"/>
                          <a:pt x="3071872" y="3146409"/>
                          <a:pt x="2877516" y="3174818"/>
                        </a:cubicBezTo>
                        <a:cubicBezTo>
                          <a:pt x="2683160" y="3203227"/>
                          <a:pt x="2583924" y="3166646"/>
                          <a:pt x="2372303" y="3174818"/>
                        </a:cubicBezTo>
                        <a:cubicBezTo>
                          <a:pt x="2160682" y="3182990"/>
                          <a:pt x="2005932" y="3143473"/>
                          <a:pt x="1867090" y="3174818"/>
                        </a:cubicBezTo>
                        <a:cubicBezTo>
                          <a:pt x="1728248" y="3206163"/>
                          <a:pt x="1550310" y="3170089"/>
                          <a:pt x="1361878" y="3174818"/>
                        </a:cubicBezTo>
                        <a:cubicBezTo>
                          <a:pt x="1173446" y="3179547"/>
                          <a:pt x="997727" y="3153287"/>
                          <a:pt x="768802" y="3174818"/>
                        </a:cubicBezTo>
                        <a:cubicBezTo>
                          <a:pt x="539877" y="3196349"/>
                          <a:pt x="252314" y="3083059"/>
                          <a:pt x="0" y="3174818"/>
                        </a:cubicBezTo>
                        <a:cubicBezTo>
                          <a:pt x="-40611" y="3013107"/>
                          <a:pt x="23476" y="2763440"/>
                          <a:pt x="0" y="2645682"/>
                        </a:cubicBezTo>
                        <a:cubicBezTo>
                          <a:pt x="-23476" y="2527924"/>
                          <a:pt x="54626" y="2256950"/>
                          <a:pt x="0" y="2116545"/>
                        </a:cubicBezTo>
                        <a:cubicBezTo>
                          <a:pt x="-54626" y="1976140"/>
                          <a:pt x="55945" y="1680173"/>
                          <a:pt x="0" y="1523913"/>
                        </a:cubicBezTo>
                        <a:cubicBezTo>
                          <a:pt x="-55945" y="1367653"/>
                          <a:pt x="55459" y="1167232"/>
                          <a:pt x="0" y="931280"/>
                        </a:cubicBezTo>
                        <a:cubicBezTo>
                          <a:pt x="-55459" y="695328"/>
                          <a:pt x="62197" y="346459"/>
                          <a:pt x="0" y="0"/>
                        </a:cubicBezTo>
                        <a:close/>
                      </a:path>
                      <a:path w="4393154" h="3174818" stroke="0" extrusionOk="0">
                        <a:moveTo>
                          <a:pt x="0" y="0"/>
                        </a:moveTo>
                        <a:cubicBezTo>
                          <a:pt x="295044" y="-7943"/>
                          <a:pt x="325964" y="32707"/>
                          <a:pt x="593076" y="0"/>
                        </a:cubicBezTo>
                        <a:cubicBezTo>
                          <a:pt x="860188" y="-32707"/>
                          <a:pt x="944032" y="16616"/>
                          <a:pt x="1186152" y="0"/>
                        </a:cubicBezTo>
                        <a:cubicBezTo>
                          <a:pt x="1428272" y="-16616"/>
                          <a:pt x="1591572" y="12553"/>
                          <a:pt x="1823159" y="0"/>
                        </a:cubicBezTo>
                        <a:cubicBezTo>
                          <a:pt x="2054746" y="-12553"/>
                          <a:pt x="2290633" y="66559"/>
                          <a:pt x="2416235" y="0"/>
                        </a:cubicBezTo>
                        <a:cubicBezTo>
                          <a:pt x="2541837" y="-66559"/>
                          <a:pt x="2628831" y="20042"/>
                          <a:pt x="2833584" y="0"/>
                        </a:cubicBezTo>
                        <a:cubicBezTo>
                          <a:pt x="3038337" y="-20042"/>
                          <a:pt x="3146139" y="8961"/>
                          <a:pt x="3338797" y="0"/>
                        </a:cubicBezTo>
                        <a:cubicBezTo>
                          <a:pt x="3531455" y="-8961"/>
                          <a:pt x="3547555" y="2601"/>
                          <a:pt x="3756147" y="0"/>
                        </a:cubicBezTo>
                        <a:cubicBezTo>
                          <a:pt x="3964739" y="-2601"/>
                          <a:pt x="4077725" y="57369"/>
                          <a:pt x="4393154" y="0"/>
                        </a:cubicBezTo>
                        <a:cubicBezTo>
                          <a:pt x="4447614" y="109515"/>
                          <a:pt x="4392206" y="286558"/>
                          <a:pt x="4393154" y="465640"/>
                        </a:cubicBezTo>
                        <a:cubicBezTo>
                          <a:pt x="4394102" y="644722"/>
                          <a:pt x="4370272" y="782119"/>
                          <a:pt x="4393154" y="963028"/>
                        </a:cubicBezTo>
                        <a:cubicBezTo>
                          <a:pt x="4416036" y="1143937"/>
                          <a:pt x="4338861" y="1268977"/>
                          <a:pt x="4393154" y="1523913"/>
                        </a:cubicBezTo>
                        <a:cubicBezTo>
                          <a:pt x="4447447" y="1778849"/>
                          <a:pt x="4365962" y="1867865"/>
                          <a:pt x="4393154" y="2084797"/>
                        </a:cubicBezTo>
                        <a:cubicBezTo>
                          <a:pt x="4420346" y="2301729"/>
                          <a:pt x="4353153" y="2471384"/>
                          <a:pt x="4393154" y="2677430"/>
                        </a:cubicBezTo>
                        <a:cubicBezTo>
                          <a:pt x="4433155" y="2883476"/>
                          <a:pt x="4353377" y="2987740"/>
                          <a:pt x="4393154" y="3174818"/>
                        </a:cubicBezTo>
                        <a:cubicBezTo>
                          <a:pt x="4235800" y="3211671"/>
                          <a:pt x="4025843" y="3141656"/>
                          <a:pt x="3887941" y="3174818"/>
                        </a:cubicBezTo>
                        <a:cubicBezTo>
                          <a:pt x="3750039" y="3207980"/>
                          <a:pt x="3421711" y="3114369"/>
                          <a:pt x="3294866" y="3174818"/>
                        </a:cubicBezTo>
                        <a:cubicBezTo>
                          <a:pt x="3168021" y="3235267"/>
                          <a:pt x="2922990" y="3158448"/>
                          <a:pt x="2745721" y="3174818"/>
                        </a:cubicBezTo>
                        <a:cubicBezTo>
                          <a:pt x="2568452" y="3191188"/>
                          <a:pt x="2353662" y="3107934"/>
                          <a:pt x="2152645" y="3174818"/>
                        </a:cubicBezTo>
                        <a:cubicBezTo>
                          <a:pt x="1951628" y="3241702"/>
                          <a:pt x="1831507" y="3123071"/>
                          <a:pt x="1559570" y="3174818"/>
                        </a:cubicBezTo>
                        <a:cubicBezTo>
                          <a:pt x="1287633" y="3226565"/>
                          <a:pt x="1302195" y="3135867"/>
                          <a:pt x="1054357" y="3174818"/>
                        </a:cubicBezTo>
                        <a:cubicBezTo>
                          <a:pt x="806519" y="3213769"/>
                          <a:pt x="256757" y="3137471"/>
                          <a:pt x="0" y="3174818"/>
                        </a:cubicBezTo>
                        <a:cubicBezTo>
                          <a:pt x="-34764" y="3008769"/>
                          <a:pt x="3393" y="2939761"/>
                          <a:pt x="0" y="2740926"/>
                        </a:cubicBezTo>
                        <a:cubicBezTo>
                          <a:pt x="-3393" y="2542091"/>
                          <a:pt x="51677" y="2333264"/>
                          <a:pt x="0" y="2211790"/>
                        </a:cubicBezTo>
                        <a:cubicBezTo>
                          <a:pt x="-51677" y="2090316"/>
                          <a:pt x="40573" y="1896233"/>
                          <a:pt x="0" y="1650905"/>
                        </a:cubicBezTo>
                        <a:cubicBezTo>
                          <a:pt x="-40573" y="1405578"/>
                          <a:pt x="31730" y="1335015"/>
                          <a:pt x="0" y="1058273"/>
                        </a:cubicBezTo>
                        <a:cubicBezTo>
                          <a:pt x="-31730" y="781531"/>
                          <a:pt x="17041" y="726209"/>
                          <a:pt x="0" y="592633"/>
                        </a:cubicBezTo>
                        <a:cubicBezTo>
                          <a:pt x="-17041" y="459057"/>
                          <a:pt x="65436" y="1197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632" dist="67369" dir="3480000" algn="tl" rotWithShape="0">
              <a:schemeClr val="tx1">
                <a:alpha val="27203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403C62-FBEA-1546-A13D-5DB29A382B57}"/>
              </a:ext>
            </a:extLst>
          </p:cNvPr>
          <p:cNvSpPr/>
          <p:nvPr/>
        </p:nvSpPr>
        <p:spPr>
          <a:xfrm>
            <a:off x="8345833" y="66796"/>
            <a:ext cx="975456" cy="403503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975456"/>
                      <a:gd name="connsiteY0" fmla="*/ 0 h 403503"/>
                      <a:gd name="connsiteX1" fmla="*/ 468219 w 975456"/>
                      <a:gd name="connsiteY1" fmla="*/ 0 h 403503"/>
                      <a:gd name="connsiteX2" fmla="*/ 975456 w 975456"/>
                      <a:gd name="connsiteY2" fmla="*/ 0 h 403503"/>
                      <a:gd name="connsiteX3" fmla="*/ 975456 w 975456"/>
                      <a:gd name="connsiteY3" fmla="*/ 403503 h 403503"/>
                      <a:gd name="connsiteX4" fmla="*/ 477973 w 975456"/>
                      <a:gd name="connsiteY4" fmla="*/ 403503 h 403503"/>
                      <a:gd name="connsiteX5" fmla="*/ 0 w 975456"/>
                      <a:gd name="connsiteY5" fmla="*/ 403503 h 403503"/>
                      <a:gd name="connsiteX6" fmla="*/ 0 w 975456"/>
                      <a:gd name="connsiteY6" fmla="*/ 0 h 403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5456" h="403503" fill="none" extrusionOk="0">
                        <a:moveTo>
                          <a:pt x="0" y="0"/>
                        </a:moveTo>
                        <a:cubicBezTo>
                          <a:pt x="194650" y="-24546"/>
                          <a:pt x="299422" y="17740"/>
                          <a:pt x="468219" y="0"/>
                        </a:cubicBezTo>
                        <a:cubicBezTo>
                          <a:pt x="637016" y="-17740"/>
                          <a:pt x="804846" y="15223"/>
                          <a:pt x="975456" y="0"/>
                        </a:cubicBezTo>
                        <a:cubicBezTo>
                          <a:pt x="999485" y="173053"/>
                          <a:pt x="970513" y="223086"/>
                          <a:pt x="975456" y="403503"/>
                        </a:cubicBezTo>
                        <a:cubicBezTo>
                          <a:pt x="803018" y="455141"/>
                          <a:pt x="618255" y="348397"/>
                          <a:pt x="477973" y="403503"/>
                        </a:cubicBezTo>
                        <a:cubicBezTo>
                          <a:pt x="337691" y="458609"/>
                          <a:pt x="212286" y="394985"/>
                          <a:pt x="0" y="403503"/>
                        </a:cubicBezTo>
                        <a:cubicBezTo>
                          <a:pt x="-26416" y="274619"/>
                          <a:pt x="32532" y="181998"/>
                          <a:pt x="0" y="0"/>
                        </a:cubicBezTo>
                        <a:close/>
                      </a:path>
                      <a:path w="975456" h="403503" stroke="0" extrusionOk="0">
                        <a:moveTo>
                          <a:pt x="0" y="0"/>
                        </a:moveTo>
                        <a:cubicBezTo>
                          <a:pt x="138303" y="-16962"/>
                          <a:pt x="371597" y="13971"/>
                          <a:pt x="487728" y="0"/>
                        </a:cubicBezTo>
                        <a:cubicBezTo>
                          <a:pt x="603859" y="-13971"/>
                          <a:pt x="843636" y="9400"/>
                          <a:pt x="975456" y="0"/>
                        </a:cubicBezTo>
                        <a:cubicBezTo>
                          <a:pt x="1007432" y="155549"/>
                          <a:pt x="974580" y="307195"/>
                          <a:pt x="975456" y="403503"/>
                        </a:cubicBezTo>
                        <a:cubicBezTo>
                          <a:pt x="861747" y="443405"/>
                          <a:pt x="653367" y="379223"/>
                          <a:pt x="516992" y="403503"/>
                        </a:cubicBezTo>
                        <a:cubicBezTo>
                          <a:pt x="380617" y="427783"/>
                          <a:pt x="168727" y="364371"/>
                          <a:pt x="0" y="403503"/>
                        </a:cubicBezTo>
                        <a:cubicBezTo>
                          <a:pt x="-22240" y="223216"/>
                          <a:pt x="22604" y="1508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Recall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4CA8F-F9EE-524E-AB9F-D6183AE50BBF}"/>
              </a:ext>
            </a:extLst>
          </p:cNvPr>
          <p:cNvSpPr/>
          <p:nvPr/>
        </p:nvSpPr>
        <p:spPr>
          <a:xfrm>
            <a:off x="7964006" y="2559120"/>
            <a:ext cx="3072358" cy="369332"/>
          </a:xfrm>
          <a:prstGeom prst="rect">
            <a:avLst/>
          </a:prstGeom>
          <a:solidFill>
            <a:schemeClr val="bg2">
              <a:lumMod val="90000"/>
              <a:alpha val="95000"/>
            </a:schemeClr>
          </a:solidFill>
          <a:effectLst>
            <a:outerShdw blurRad="189656" dist="38100" dir="2700000" sx="106000" sy="106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Link: H(</a:t>
            </a:r>
            <a:r>
              <a:rPr lang="en-US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p,q</a:t>
            </a:r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)= D(p ∥ q)+H(p)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94D9DF-D9D8-2142-A6E6-94EB659F64F8}"/>
              </a:ext>
            </a:extLst>
          </p:cNvPr>
          <p:cNvSpPr/>
          <p:nvPr/>
        </p:nvSpPr>
        <p:spPr>
          <a:xfrm>
            <a:off x="6225724" y="4094527"/>
            <a:ext cx="2569936" cy="1325562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569936"/>
                      <a:gd name="connsiteY0" fmla="*/ 0 h 1325562"/>
                      <a:gd name="connsiteX1" fmla="*/ 462588 w 2569936"/>
                      <a:gd name="connsiteY1" fmla="*/ 0 h 1325562"/>
                      <a:gd name="connsiteX2" fmla="*/ 976576 w 2569936"/>
                      <a:gd name="connsiteY2" fmla="*/ 0 h 1325562"/>
                      <a:gd name="connsiteX3" fmla="*/ 1439164 w 2569936"/>
                      <a:gd name="connsiteY3" fmla="*/ 0 h 1325562"/>
                      <a:gd name="connsiteX4" fmla="*/ 1953151 w 2569936"/>
                      <a:gd name="connsiteY4" fmla="*/ 0 h 1325562"/>
                      <a:gd name="connsiteX5" fmla="*/ 2569936 w 2569936"/>
                      <a:gd name="connsiteY5" fmla="*/ 0 h 1325562"/>
                      <a:gd name="connsiteX6" fmla="*/ 2569936 w 2569936"/>
                      <a:gd name="connsiteY6" fmla="*/ 468365 h 1325562"/>
                      <a:gd name="connsiteX7" fmla="*/ 2569936 w 2569936"/>
                      <a:gd name="connsiteY7" fmla="*/ 923475 h 1325562"/>
                      <a:gd name="connsiteX8" fmla="*/ 2569936 w 2569936"/>
                      <a:gd name="connsiteY8" fmla="*/ 1325562 h 1325562"/>
                      <a:gd name="connsiteX9" fmla="*/ 2055949 w 2569936"/>
                      <a:gd name="connsiteY9" fmla="*/ 1325562 h 1325562"/>
                      <a:gd name="connsiteX10" fmla="*/ 1593360 w 2569936"/>
                      <a:gd name="connsiteY10" fmla="*/ 1325562 h 1325562"/>
                      <a:gd name="connsiteX11" fmla="*/ 1079373 w 2569936"/>
                      <a:gd name="connsiteY11" fmla="*/ 1325562 h 1325562"/>
                      <a:gd name="connsiteX12" fmla="*/ 539687 w 2569936"/>
                      <a:gd name="connsiteY12" fmla="*/ 1325562 h 1325562"/>
                      <a:gd name="connsiteX13" fmla="*/ 0 w 2569936"/>
                      <a:gd name="connsiteY13" fmla="*/ 1325562 h 1325562"/>
                      <a:gd name="connsiteX14" fmla="*/ 0 w 2569936"/>
                      <a:gd name="connsiteY14" fmla="*/ 910219 h 1325562"/>
                      <a:gd name="connsiteX15" fmla="*/ 0 w 2569936"/>
                      <a:gd name="connsiteY15" fmla="*/ 481621 h 1325562"/>
                      <a:gd name="connsiteX16" fmla="*/ 0 w 2569936"/>
                      <a:gd name="connsiteY16" fmla="*/ 0 h 1325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69936" h="1325562" fill="none" extrusionOk="0">
                        <a:moveTo>
                          <a:pt x="0" y="0"/>
                        </a:moveTo>
                        <a:cubicBezTo>
                          <a:pt x="168468" y="-7768"/>
                          <a:pt x="285466" y="30529"/>
                          <a:pt x="462588" y="0"/>
                        </a:cubicBezTo>
                        <a:cubicBezTo>
                          <a:pt x="639710" y="-30529"/>
                          <a:pt x="841337" y="2251"/>
                          <a:pt x="976576" y="0"/>
                        </a:cubicBezTo>
                        <a:cubicBezTo>
                          <a:pt x="1111815" y="-2251"/>
                          <a:pt x="1225020" y="2544"/>
                          <a:pt x="1439164" y="0"/>
                        </a:cubicBezTo>
                        <a:cubicBezTo>
                          <a:pt x="1653308" y="-2544"/>
                          <a:pt x="1804046" y="25155"/>
                          <a:pt x="1953151" y="0"/>
                        </a:cubicBezTo>
                        <a:cubicBezTo>
                          <a:pt x="2102256" y="-25155"/>
                          <a:pt x="2373539" y="17295"/>
                          <a:pt x="2569936" y="0"/>
                        </a:cubicBezTo>
                        <a:cubicBezTo>
                          <a:pt x="2571332" y="93822"/>
                          <a:pt x="2527277" y="335039"/>
                          <a:pt x="2569936" y="468365"/>
                        </a:cubicBezTo>
                        <a:cubicBezTo>
                          <a:pt x="2612595" y="601691"/>
                          <a:pt x="2517020" y="832074"/>
                          <a:pt x="2569936" y="923475"/>
                        </a:cubicBezTo>
                        <a:cubicBezTo>
                          <a:pt x="2622852" y="1014876"/>
                          <a:pt x="2527565" y="1195494"/>
                          <a:pt x="2569936" y="1325562"/>
                        </a:cubicBezTo>
                        <a:cubicBezTo>
                          <a:pt x="2314075" y="1342450"/>
                          <a:pt x="2226725" y="1283112"/>
                          <a:pt x="2055949" y="1325562"/>
                        </a:cubicBezTo>
                        <a:cubicBezTo>
                          <a:pt x="1885173" y="1368012"/>
                          <a:pt x="1821945" y="1296273"/>
                          <a:pt x="1593360" y="1325562"/>
                        </a:cubicBezTo>
                        <a:cubicBezTo>
                          <a:pt x="1364775" y="1354851"/>
                          <a:pt x="1200232" y="1303679"/>
                          <a:pt x="1079373" y="1325562"/>
                        </a:cubicBezTo>
                        <a:cubicBezTo>
                          <a:pt x="958514" y="1347445"/>
                          <a:pt x="786611" y="1279570"/>
                          <a:pt x="539687" y="1325562"/>
                        </a:cubicBezTo>
                        <a:cubicBezTo>
                          <a:pt x="292763" y="1371554"/>
                          <a:pt x="207416" y="1287027"/>
                          <a:pt x="0" y="1325562"/>
                        </a:cubicBezTo>
                        <a:cubicBezTo>
                          <a:pt x="-20761" y="1199648"/>
                          <a:pt x="47703" y="1055084"/>
                          <a:pt x="0" y="910219"/>
                        </a:cubicBezTo>
                        <a:cubicBezTo>
                          <a:pt x="-47703" y="765354"/>
                          <a:pt x="9512" y="685071"/>
                          <a:pt x="0" y="481621"/>
                        </a:cubicBezTo>
                        <a:cubicBezTo>
                          <a:pt x="-9512" y="278171"/>
                          <a:pt x="41953" y="150812"/>
                          <a:pt x="0" y="0"/>
                        </a:cubicBezTo>
                        <a:close/>
                      </a:path>
                      <a:path w="2569936" h="1325562" stroke="0" extrusionOk="0">
                        <a:moveTo>
                          <a:pt x="0" y="0"/>
                        </a:moveTo>
                        <a:cubicBezTo>
                          <a:pt x="249686" y="-35562"/>
                          <a:pt x="288179" y="11577"/>
                          <a:pt x="513987" y="0"/>
                        </a:cubicBezTo>
                        <a:cubicBezTo>
                          <a:pt x="739795" y="-11577"/>
                          <a:pt x="844364" y="1929"/>
                          <a:pt x="1053674" y="0"/>
                        </a:cubicBezTo>
                        <a:cubicBezTo>
                          <a:pt x="1262984" y="-1929"/>
                          <a:pt x="1309433" y="38218"/>
                          <a:pt x="1541962" y="0"/>
                        </a:cubicBezTo>
                        <a:cubicBezTo>
                          <a:pt x="1774491" y="-38218"/>
                          <a:pt x="1938741" y="2906"/>
                          <a:pt x="2107348" y="0"/>
                        </a:cubicBezTo>
                        <a:cubicBezTo>
                          <a:pt x="2275955" y="-2906"/>
                          <a:pt x="2362731" y="14292"/>
                          <a:pt x="2569936" y="0"/>
                        </a:cubicBezTo>
                        <a:cubicBezTo>
                          <a:pt x="2583615" y="191215"/>
                          <a:pt x="2554348" y="243899"/>
                          <a:pt x="2569936" y="415343"/>
                        </a:cubicBezTo>
                        <a:cubicBezTo>
                          <a:pt x="2585524" y="586787"/>
                          <a:pt x="2539121" y="764531"/>
                          <a:pt x="2569936" y="883708"/>
                        </a:cubicBezTo>
                        <a:cubicBezTo>
                          <a:pt x="2600751" y="1002885"/>
                          <a:pt x="2528048" y="1153008"/>
                          <a:pt x="2569936" y="1325562"/>
                        </a:cubicBezTo>
                        <a:cubicBezTo>
                          <a:pt x="2379880" y="1352719"/>
                          <a:pt x="2315586" y="1278037"/>
                          <a:pt x="2107348" y="1325562"/>
                        </a:cubicBezTo>
                        <a:cubicBezTo>
                          <a:pt x="1899110" y="1373087"/>
                          <a:pt x="1711261" y="1301634"/>
                          <a:pt x="1567661" y="1325562"/>
                        </a:cubicBezTo>
                        <a:cubicBezTo>
                          <a:pt x="1424061" y="1349490"/>
                          <a:pt x="1217143" y="1272001"/>
                          <a:pt x="1105072" y="1325562"/>
                        </a:cubicBezTo>
                        <a:cubicBezTo>
                          <a:pt x="993001" y="1379123"/>
                          <a:pt x="820828" y="1321406"/>
                          <a:pt x="668183" y="1325562"/>
                        </a:cubicBezTo>
                        <a:cubicBezTo>
                          <a:pt x="515538" y="1329718"/>
                          <a:pt x="300629" y="1323064"/>
                          <a:pt x="0" y="1325562"/>
                        </a:cubicBezTo>
                        <a:cubicBezTo>
                          <a:pt x="-18719" y="1200071"/>
                          <a:pt x="22741" y="1095395"/>
                          <a:pt x="0" y="910219"/>
                        </a:cubicBezTo>
                        <a:cubicBezTo>
                          <a:pt x="-22741" y="725043"/>
                          <a:pt x="52756" y="551364"/>
                          <a:pt x="0" y="441854"/>
                        </a:cubicBezTo>
                        <a:cubicBezTo>
                          <a:pt x="-52756" y="332344"/>
                          <a:pt x="43268" y="1689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H(p)=1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1C6578-1F85-EE46-A24F-E87E2F63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30" y="608013"/>
            <a:ext cx="3396342" cy="849086"/>
          </a:xfrm>
          <a:prstGeom prst="rect">
            <a:avLst/>
          </a:prstGeom>
          <a:ln w="38100">
            <a:noFill/>
            <a:extLst>
              <a:ext uri="{C807C97D-BFC1-408E-A445-0C87EB9F89A2}">
                <ask:lineSketchStyleProps xmlns:ask="http://schemas.microsoft.com/office/drawing/2018/sketchyshapes" sd="816331337">
                  <a:custGeom>
                    <a:avLst/>
                    <a:gdLst>
                      <a:gd name="connsiteX0" fmla="*/ 0 w 3396342"/>
                      <a:gd name="connsiteY0" fmla="*/ 0 h 849086"/>
                      <a:gd name="connsiteX1" fmla="*/ 600020 w 3396342"/>
                      <a:gd name="connsiteY1" fmla="*/ 0 h 849086"/>
                      <a:gd name="connsiteX2" fmla="*/ 1064187 w 3396342"/>
                      <a:gd name="connsiteY2" fmla="*/ 0 h 849086"/>
                      <a:gd name="connsiteX3" fmla="*/ 1596281 w 3396342"/>
                      <a:gd name="connsiteY3" fmla="*/ 0 h 849086"/>
                      <a:gd name="connsiteX4" fmla="*/ 2230265 w 3396342"/>
                      <a:gd name="connsiteY4" fmla="*/ 0 h 849086"/>
                      <a:gd name="connsiteX5" fmla="*/ 2728395 w 3396342"/>
                      <a:gd name="connsiteY5" fmla="*/ 0 h 849086"/>
                      <a:gd name="connsiteX6" fmla="*/ 3396342 w 3396342"/>
                      <a:gd name="connsiteY6" fmla="*/ 0 h 849086"/>
                      <a:gd name="connsiteX7" fmla="*/ 3396342 w 3396342"/>
                      <a:gd name="connsiteY7" fmla="*/ 416052 h 849086"/>
                      <a:gd name="connsiteX8" fmla="*/ 3396342 w 3396342"/>
                      <a:gd name="connsiteY8" fmla="*/ 849086 h 849086"/>
                      <a:gd name="connsiteX9" fmla="*/ 2762358 w 3396342"/>
                      <a:gd name="connsiteY9" fmla="*/ 849086 h 849086"/>
                      <a:gd name="connsiteX10" fmla="*/ 2162338 w 3396342"/>
                      <a:gd name="connsiteY10" fmla="*/ 849086 h 849086"/>
                      <a:gd name="connsiteX11" fmla="*/ 1528354 w 3396342"/>
                      <a:gd name="connsiteY11" fmla="*/ 849086 h 849086"/>
                      <a:gd name="connsiteX12" fmla="*/ 962297 w 3396342"/>
                      <a:gd name="connsiteY12" fmla="*/ 849086 h 849086"/>
                      <a:gd name="connsiteX13" fmla="*/ 0 w 3396342"/>
                      <a:gd name="connsiteY13" fmla="*/ 849086 h 849086"/>
                      <a:gd name="connsiteX14" fmla="*/ 0 w 3396342"/>
                      <a:gd name="connsiteY14" fmla="*/ 416052 h 849086"/>
                      <a:gd name="connsiteX15" fmla="*/ 0 w 3396342"/>
                      <a:gd name="connsiteY15" fmla="*/ 0 h 849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396342" h="849086" fill="none" extrusionOk="0">
                        <a:moveTo>
                          <a:pt x="0" y="0"/>
                        </a:moveTo>
                        <a:cubicBezTo>
                          <a:pt x="258661" y="-23749"/>
                          <a:pt x="451637" y="12503"/>
                          <a:pt x="600020" y="0"/>
                        </a:cubicBezTo>
                        <a:cubicBezTo>
                          <a:pt x="748403" y="-12503"/>
                          <a:pt x="849954" y="51338"/>
                          <a:pt x="1064187" y="0"/>
                        </a:cubicBezTo>
                        <a:cubicBezTo>
                          <a:pt x="1278420" y="-51338"/>
                          <a:pt x="1431959" y="36792"/>
                          <a:pt x="1596281" y="0"/>
                        </a:cubicBezTo>
                        <a:cubicBezTo>
                          <a:pt x="1760603" y="-36792"/>
                          <a:pt x="2039045" y="57885"/>
                          <a:pt x="2230265" y="0"/>
                        </a:cubicBezTo>
                        <a:cubicBezTo>
                          <a:pt x="2421485" y="-57885"/>
                          <a:pt x="2508227" y="56411"/>
                          <a:pt x="2728395" y="0"/>
                        </a:cubicBezTo>
                        <a:cubicBezTo>
                          <a:pt x="2948563" y="-56411"/>
                          <a:pt x="3126645" y="13612"/>
                          <a:pt x="3396342" y="0"/>
                        </a:cubicBezTo>
                        <a:cubicBezTo>
                          <a:pt x="3433208" y="170237"/>
                          <a:pt x="3354303" y="304079"/>
                          <a:pt x="3396342" y="416052"/>
                        </a:cubicBezTo>
                        <a:cubicBezTo>
                          <a:pt x="3438381" y="528025"/>
                          <a:pt x="3346188" y="680466"/>
                          <a:pt x="3396342" y="849086"/>
                        </a:cubicBezTo>
                        <a:cubicBezTo>
                          <a:pt x="3159151" y="919549"/>
                          <a:pt x="3025847" y="817322"/>
                          <a:pt x="2762358" y="849086"/>
                        </a:cubicBezTo>
                        <a:cubicBezTo>
                          <a:pt x="2498869" y="880850"/>
                          <a:pt x="2351928" y="801125"/>
                          <a:pt x="2162338" y="849086"/>
                        </a:cubicBezTo>
                        <a:cubicBezTo>
                          <a:pt x="1972748" y="897047"/>
                          <a:pt x="1665171" y="793448"/>
                          <a:pt x="1528354" y="849086"/>
                        </a:cubicBezTo>
                        <a:cubicBezTo>
                          <a:pt x="1391537" y="904724"/>
                          <a:pt x="1129995" y="843158"/>
                          <a:pt x="962297" y="849086"/>
                        </a:cubicBezTo>
                        <a:cubicBezTo>
                          <a:pt x="794599" y="855014"/>
                          <a:pt x="418872" y="745816"/>
                          <a:pt x="0" y="849086"/>
                        </a:cubicBezTo>
                        <a:cubicBezTo>
                          <a:pt x="-20253" y="744626"/>
                          <a:pt x="27057" y="579443"/>
                          <a:pt x="0" y="416052"/>
                        </a:cubicBezTo>
                        <a:cubicBezTo>
                          <a:pt x="-27057" y="252661"/>
                          <a:pt x="21974" y="115255"/>
                          <a:pt x="0" y="0"/>
                        </a:cubicBezTo>
                        <a:close/>
                      </a:path>
                      <a:path w="3396342" h="849086" stroke="0" extrusionOk="0">
                        <a:moveTo>
                          <a:pt x="0" y="0"/>
                        </a:moveTo>
                        <a:cubicBezTo>
                          <a:pt x="175684" y="-37790"/>
                          <a:pt x="345531" y="1679"/>
                          <a:pt x="532094" y="0"/>
                        </a:cubicBezTo>
                        <a:cubicBezTo>
                          <a:pt x="718657" y="-1679"/>
                          <a:pt x="855623" y="7840"/>
                          <a:pt x="996260" y="0"/>
                        </a:cubicBezTo>
                        <a:cubicBezTo>
                          <a:pt x="1136897" y="-7840"/>
                          <a:pt x="1374209" y="51464"/>
                          <a:pt x="1596281" y="0"/>
                        </a:cubicBezTo>
                        <a:cubicBezTo>
                          <a:pt x="1818353" y="-51464"/>
                          <a:pt x="2003848" y="34791"/>
                          <a:pt x="2196301" y="0"/>
                        </a:cubicBezTo>
                        <a:cubicBezTo>
                          <a:pt x="2388754" y="-34791"/>
                          <a:pt x="2528182" y="24748"/>
                          <a:pt x="2694431" y="0"/>
                        </a:cubicBezTo>
                        <a:cubicBezTo>
                          <a:pt x="2860680" y="-24748"/>
                          <a:pt x="3216570" y="31185"/>
                          <a:pt x="3396342" y="0"/>
                        </a:cubicBezTo>
                        <a:cubicBezTo>
                          <a:pt x="3411293" y="172901"/>
                          <a:pt x="3379167" y="247604"/>
                          <a:pt x="3396342" y="407561"/>
                        </a:cubicBezTo>
                        <a:cubicBezTo>
                          <a:pt x="3413517" y="567518"/>
                          <a:pt x="3350823" y="747353"/>
                          <a:pt x="3396342" y="849086"/>
                        </a:cubicBezTo>
                        <a:cubicBezTo>
                          <a:pt x="3236494" y="873922"/>
                          <a:pt x="3081849" y="803728"/>
                          <a:pt x="2932175" y="849086"/>
                        </a:cubicBezTo>
                        <a:cubicBezTo>
                          <a:pt x="2782501" y="894444"/>
                          <a:pt x="2574842" y="784296"/>
                          <a:pt x="2332155" y="849086"/>
                        </a:cubicBezTo>
                        <a:cubicBezTo>
                          <a:pt x="2089468" y="913876"/>
                          <a:pt x="1959738" y="849009"/>
                          <a:pt x="1800061" y="849086"/>
                        </a:cubicBezTo>
                        <a:cubicBezTo>
                          <a:pt x="1640384" y="849163"/>
                          <a:pt x="1510265" y="842023"/>
                          <a:pt x="1267968" y="849086"/>
                        </a:cubicBezTo>
                        <a:cubicBezTo>
                          <a:pt x="1025671" y="856149"/>
                          <a:pt x="965806" y="795574"/>
                          <a:pt x="735874" y="849086"/>
                        </a:cubicBezTo>
                        <a:cubicBezTo>
                          <a:pt x="505942" y="902598"/>
                          <a:pt x="247676" y="799740"/>
                          <a:pt x="0" y="849086"/>
                        </a:cubicBezTo>
                        <a:cubicBezTo>
                          <a:pt x="-46573" y="767291"/>
                          <a:pt x="42542" y="609814"/>
                          <a:pt x="0" y="450016"/>
                        </a:cubicBezTo>
                        <a:cubicBezTo>
                          <a:pt x="-42542" y="290218"/>
                          <a:pt x="31078" y="1127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89061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79E6215-86DC-1E40-B08E-4ACB22AB5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30" y="1507257"/>
            <a:ext cx="4077586" cy="84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FB20BA-13FF-3E42-98B1-C8158381EDB0}"/>
              </a:ext>
            </a:extLst>
          </p:cNvPr>
          <p:cNvSpPr/>
          <p:nvPr/>
        </p:nvSpPr>
        <p:spPr>
          <a:xfrm>
            <a:off x="6749142" y="5022160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Total # of bits needed to compress a RV with distribution  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C89B2-0A77-504F-983A-125892F8D74F}"/>
              </a:ext>
            </a:extLst>
          </p:cNvPr>
          <p:cNvSpPr/>
          <p:nvPr/>
        </p:nvSpPr>
        <p:spPr>
          <a:xfrm>
            <a:off x="0" y="5022160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Total # of bits needed to describe a RV with distribution p, if your compression scheme was designed for q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6106B-8875-EC46-BBD3-C8E69E5926F3}"/>
              </a:ext>
            </a:extLst>
          </p:cNvPr>
          <p:cNvSpPr/>
          <p:nvPr/>
        </p:nvSpPr>
        <p:spPr>
          <a:xfrm>
            <a:off x="3374571" y="5054023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Extra # of bits wasted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because you used q for 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69687E-BF2D-0142-B327-F3E208D4CA3C}"/>
              </a:ext>
            </a:extLst>
          </p:cNvPr>
          <p:cNvSpPr/>
          <p:nvPr/>
        </p:nvSpPr>
        <p:spPr>
          <a:xfrm>
            <a:off x="1333572" y="3381038"/>
            <a:ext cx="3120572" cy="815766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815766"/>
                      <a:gd name="connsiteX1" fmla="*/ 457684 w 3120572"/>
                      <a:gd name="connsiteY1" fmla="*/ 0 h 815766"/>
                      <a:gd name="connsiteX2" fmla="*/ 977779 w 3120572"/>
                      <a:gd name="connsiteY2" fmla="*/ 0 h 815766"/>
                      <a:gd name="connsiteX3" fmla="*/ 1435463 w 3120572"/>
                      <a:gd name="connsiteY3" fmla="*/ 0 h 815766"/>
                      <a:gd name="connsiteX4" fmla="*/ 1955558 w 3120572"/>
                      <a:gd name="connsiteY4" fmla="*/ 0 h 815766"/>
                      <a:gd name="connsiteX5" fmla="*/ 2475654 w 3120572"/>
                      <a:gd name="connsiteY5" fmla="*/ 0 h 815766"/>
                      <a:gd name="connsiteX6" fmla="*/ 3120572 w 3120572"/>
                      <a:gd name="connsiteY6" fmla="*/ 0 h 815766"/>
                      <a:gd name="connsiteX7" fmla="*/ 3120572 w 3120572"/>
                      <a:gd name="connsiteY7" fmla="*/ 424198 h 815766"/>
                      <a:gd name="connsiteX8" fmla="*/ 3120572 w 3120572"/>
                      <a:gd name="connsiteY8" fmla="*/ 815766 h 815766"/>
                      <a:gd name="connsiteX9" fmla="*/ 2600477 w 3120572"/>
                      <a:gd name="connsiteY9" fmla="*/ 815766 h 815766"/>
                      <a:gd name="connsiteX10" fmla="*/ 2142793 w 3120572"/>
                      <a:gd name="connsiteY10" fmla="*/ 815766 h 815766"/>
                      <a:gd name="connsiteX11" fmla="*/ 1622697 w 3120572"/>
                      <a:gd name="connsiteY11" fmla="*/ 815766 h 815766"/>
                      <a:gd name="connsiteX12" fmla="*/ 1071396 w 3120572"/>
                      <a:gd name="connsiteY12" fmla="*/ 815766 h 815766"/>
                      <a:gd name="connsiteX13" fmla="*/ 582507 w 3120572"/>
                      <a:gd name="connsiteY13" fmla="*/ 815766 h 815766"/>
                      <a:gd name="connsiteX14" fmla="*/ 0 w 3120572"/>
                      <a:gd name="connsiteY14" fmla="*/ 815766 h 815766"/>
                      <a:gd name="connsiteX15" fmla="*/ 0 w 3120572"/>
                      <a:gd name="connsiteY15" fmla="*/ 432356 h 815766"/>
                      <a:gd name="connsiteX16" fmla="*/ 0 w 3120572"/>
                      <a:gd name="connsiteY16" fmla="*/ 0 h 815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120572" h="815766" fill="none" extrusionOk="0">
                        <a:moveTo>
                          <a:pt x="0" y="0"/>
                        </a:moveTo>
                        <a:cubicBezTo>
                          <a:pt x="146925" y="-35449"/>
                          <a:pt x="314074" y="32678"/>
                          <a:pt x="457684" y="0"/>
                        </a:cubicBezTo>
                        <a:cubicBezTo>
                          <a:pt x="601294" y="-32678"/>
                          <a:pt x="758681" y="32941"/>
                          <a:pt x="977779" y="0"/>
                        </a:cubicBezTo>
                        <a:cubicBezTo>
                          <a:pt x="1196878" y="-32941"/>
                          <a:pt x="1288198" y="34214"/>
                          <a:pt x="1435463" y="0"/>
                        </a:cubicBezTo>
                        <a:cubicBezTo>
                          <a:pt x="1582728" y="-34214"/>
                          <a:pt x="1837010" y="41905"/>
                          <a:pt x="1955558" y="0"/>
                        </a:cubicBezTo>
                        <a:cubicBezTo>
                          <a:pt x="2074107" y="-41905"/>
                          <a:pt x="2345882" y="10575"/>
                          <a:pt x="2475654" y="0"/>
                        </a:cubicBezTo>
                        <a:cubicBezTo>
                          <a:pt x="2605426" y="-10575"/>
                          <a:pt x="2812240" y="40578"/>
                          <a:pt x="3120572" y="0"/>
                        </a:cubicBezTo>
                        <a:cubicBezTo>
                          <a:pt x="3144914" y="108120"/>
                          <a:pt x="3099918" y="328906"/>
                          <a:pt x="3120572" y="424198"/>
                        </a:cubicBezTo>
                        <a:cubicBezTo>
                          <a:pt x="3141226" y="519490"/>
                          <a:pt x="3120232" y="732098"/>
                          <a:pt x="3120572" y="815766"/>
                        </a:cubicBezTo>
                        <a:cubicBezTo>
                          <a:pt x="2958269" y="874949"/>
                          <a:pt x="2810161" y="801004"/>
                          <a:pt x="2600477" y="815766"/>
                        </a:cubicBezTo>
                        <a:cubicBezTo>
                          <a:pt x="2390794" y="830528"/>
                          <a:pt x="2308194" y="787033"/>
                          <a:pt x="2142793" y="815766"/>
                        </a:cubicBezTo>
                        <a:cubicBezTo>
                          <a:pt x="1977392" y="844499"/>
                          <a:pt x="1773172" y="812655"/>
                          <a:pt x="1622697" y="815766"/>
                        </a:cubicBezTo>
                        <a:cubicBezTo>
                          <a:pt x="1472222" y="818877"/>
                          <a:pt x="1283391" y="753362"/>
                          <a:pt x="1071396" y="815766"/>
                        </a:cubicBezTo>
                        <a:cubicBezTo>
                          <a:pt x="859401" y="878170"/>
                          <a:pt x="820427" y="811007"/>
                          <a:pt x="582507" y="815766"/>
                        </a:cubicBezTo>
                        <a:cubicBezTo>
                          <a:pt x="344587" y="820525"/>
                          <a:pt x="210133" y="777243"/>
                          <a:pt x="0" y="815766"/>
                        </a:cubicBezTo>
                        <a:cubicBezTo>
                          <a:pt x="-19535" y="709824"/>
                          <a:pt x="41199" y="545841"/>
                          <a:pt x="0" y="432356"/>
                        </a:cubicBezTo>
                        <a:cubicBezTo>
                          <a:pt x="-41199" y="318871"/>
                          <a:pt x="18068" y="137117"/>
                          <a:pt x="0" y="0"/>
                        </a:cubicBezTo>
                        <a:close/>
                      </a:path>
                      <a:path w="3120572" h="815766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6951" y="179877"/>
                          <a:pt x="3093974" y="296013"/>
                          <a:pt x="3120572" y="391568"/>
                        </a:cubicBezTo>
                        <a:cubicBezTo>
                          <a:pt x="3147170" y="487123"/>
                          <a:pt x="3101619" y="701742"/>
                          <a:pt x="3120572" y="815766"/>
                        </a:cubicBezTo>
                        <a:cubicBezTo>
                          <a:pt x="3024783" y="837199"/>
                          <a:pt x="2891619" y="766772"/>
                          <a:pt x="2662888" y="815766"/>
                        </a:cubicBezTo>
                        <a:cubicBezTo>
                          <a:pt x="2434157" y="864760"/>
                          <a:pt x="2235404" y="765439"/>
                          <a:pt x="2111587" y="815766"/>
                        </a:cubicBezTo>
                        <a:cubicBezTo>
                          <a:pt x="1987770" y="866093"/>
                          <a:pt x="1759114" y="803272"/>
                          <a:pt x="1653903" y="815766"/>
                        </a:cubicBezTo>
                        <a:cubicBezTo>
                          <a:pt x="1548692" y="828260"/>
                          <a:pt x="1396741" y="791691"/>
                          <a:pt x="1227425" y="815766"/>
                        </a:cubicBezTo>
                        <a:cubicBezTo>
                          <a:pt x="1058109" y="839841"/>
                          <a:pt x="972864" y="768406"/>
                          <a:pt x="738535" y="815766"/>
                        </a:cubicBezTo>
                        <a:cubicBezTo>
                          <a:pt x="504206" y="863126"/>
                          <a:pt x="190893" y="746345"/>
                          <a:pt x="0" y="815766"/>
                        </a:cubicBezTo>
                        <a:cubicBezTo>
                          <a:pt x="-18741" y="628250"/>
                          <a:pt x="33194" y="538499"/>
                          <a:pt x="0" y="432356"/>
                        </a:cubicBezTo>
                        <a:cubicBezTo>
                          <a:pt x="-33194" y="326213"/>
                          <a:pt x="4810" y="11188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You cannot compress p using a scheme for q!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2758D-1540-874B-A81C-3922E06A0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428" y="3131229"/>
            <a:ext cx="22860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6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Linking KL and Cross entropy example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44299C-E90D-EC49-91B7-029A939CA380}"/>
              </a:ext>
            </a:extLst>
          </p:cNvPr>
          <p:cNvSpPr/>
          <p:nvPr/>
        </p:nvSpPr>
        <p:spPr>
          <a:xfrm>
            <a:off x="370114" y="4077450"/>
            <a:ext cx="2699658" cy="1325564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699658"/>
                      <a:gd name="connsiteY0" fmla="*/ 0 h 1325564"/>
                      <a:gd name="connsiteX1" fmla="*/ 485938 w 2699658"/>
                      <a:gd name="connsiteY1" fmla="*/ 0 h 1325564"/>
                      <a:gd name="connsiteX2" fmla="*/ 1025870 w 2699658"/>
                      <a:gd name="connsiteY2" fmla="*/ 0 h 1325564"/>
                      <a:gd name="connsiteX3" fmla="*/ 1511808 w 2699658"/>
                      <a:gd name="connsiteY3" fmla="*/ 0 h 1325564"/>
                      <a:gd name="connsiteX4" fmla="*/ 2051740 w 2699658"/>
                      <a:gd name="connsiteY4" fmla="*/ 0 h 1325564"/>
                      <a:gd name="connsiteX5" fmla="*/ 2699658 w 2699658"/>
                      <a:gd name="connsiteY5" fmla="*/ 0 h 1325564"/>
                      <a:gd name="connsiteX6" fmla="*/ 2699658 w 2699658"/>
                      <a:gd name="connsiteY6" fmla="*/ 468366 h 1325564"/>
                      <a:gd name="connsiteX7" fmla="*/ 2699658 w 2699658"/>
                      <a:gd name="connsiteY7" fmla="*/ 923476 h 1325564"/>
                      <a:gd name="connsiteX8" fmla="*/ 2699658 w 2699658"/>
                      <a:gd name="connsiteY8" fmla="*/ 1325564 h 1325564"/>
                      <a:gd name="connsiteX9" fmla="*/ 2159726 w 2699658"/>
                      <a:gd name="connsiteY9" fmla="*/ 1325564 h 1325564"/>
                      <a:gd name="connsiteX10" fmla="*/ 1673788 w 2699658"/>
                      <a:gd name="connsiteY10" fmla="*/ 1325564 h 1325564"/>
                      <a:gd name="connsiteX11" fmla="*/ 1133856 w 2699658"/>
                      <a:gd name="connsiteY11" fmla="*/ 1325564 h 1325564"/>
                      <a:gd name="connsiteX12" fmla="*/ 566928 w 2699658"/>
                      <a:gd name="connsiteY12" fmla="*/ 1325564 h 1325564"/>
                      <a:gd name="connsiteX13" fmla="*/ 0 w 2699658"/>
                      <a:gd name="connsiteY13" fmla="*/ 1325564 h 1325564"/>
                      <a:gd name="connsiteX14" fmla="*/ 0 w 2699658"/>
                      <a:gd name="connsiteY14" fmla="*/ 910221 h 1325564"/>
                      <a:gd name="connsiteX15" fmla="*/ 0 w 2699658"/>
                      <a:gd name="connsiteY15" fmla="*/ 481622 h 1325564"/>
                      <a:gd name="connsiteX16" fmla="*/ 0 w 2699658"/>
                      <a:gd name="connsiteY16" fmla="*/ 0 h 1325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99658" h="1325564" fill="none" extrusionOk="0">
                        <a:moveTo>
                          <a:pt x="0" y="0"/>
                        </a:moveTo>
                        <a:cubicBezTo>
                          <a:pt x="138751" y="-32300"/>
                          <a:pt x="345959" y="1341"/>
                          <a:pt x="485938" y="0"/>
                        </a:cubicBezTo>
                        <a:cubicBezTo>
                          <a:pt x="625917" y="-1341"/>
                          <a:pt x="777170" y="27010"/>
                          <a:pt x="1025870" y="0"/>
                        </a:cubicBezTo>
                        <a:cubicBezTo>
                          <a:pt x="1274570" y="-27010"/>
                          <a:pt x="1358263" y="1148"/>
                          <a:pt x="1511808" y="0"/>
                        </a:cubicBezTo>
                        <a:cubicBezTo>
                          <a:pt x="1665353" y="-1148"/>
                          <a:pt x="1841106" y="60965"/>
                          <a:pt x="2051740" y="0"/>
                        </a:cubicBezTo>
                        <a:cubicBezTo>
                          <a:pt x="2262374" y="-60965"/>
                          <a:pt x="2471164" y="12350"/>
                          <a:pt x="2699658" y="0"/>
                        </a:cubicBezTo>
                        <a:cubicBezTo>
                          <a:pt x="2707844" y="230018"/>
                          <a:pt x="2664576" y="325906"/>
                          <a:pt x="2699658" y="468366"/>
                        </a:cubicBezTo>
                        <a:cubicBezTo>
                          <a:pt x="2734740" y="610826"/>
                          <a:pt x="2646742" y="832075"/>
                          <a:pt x="2699658" y="923476"/>
                        </a:cubicBezTo>
                        <a:cubicBezTo>
                          <a:pt x="2752574" y="1014877"/>
                          <a:pt x="2661977" y="1188847"/>
                          <a:pt x="2699658" y="1325564"/>
                        </a:cubicBezTo>
                        <a:cubicBezTo>
                          <a:pt x="2496776" y="1328786"/>
                          <a:pt x="2301117" y="1295276"/>
                          <a:pt x="2159726" y="1325564"/>
                        </a:cubicBezTo>
                        <a:cubicBezTo>
                          <a:pt x="2018335" y="1355852"/>
                          <a:pt x="1900727" y="1293598"/>
                          <a:pt x="1673788" y="1325564"/>
                        </a:cubicBezTo>
                        <a:cubicBezTo>
                          <a:pt x="1446849" y="1357530"/>
                          <a:pt x="1380910" y="1320204"/>
                          <a:pt x="1133856" y="1325564"/>
                        </a:cubicBezTo>
                        <a:cubicBezTo>
                          <a:pt x="886802" y="1330924"/>
                          <a:pt x="799846" y="1257943"/>
                          <a:pt x="566928" y="1325564"/>
                        </a:cubicBezTo>
                        <a:cubicBezTo>
                          <a:pt x="334010" y="1393185"/>
                          <a:pt x="189650" y="1311865"/>
                          <a:pt x="0" y="1325564"/>
                        </a:cubicBezTo>
                        <a:cubicBezTo>
                          <a:pt x="-20761" y="1199650"/>
                          <a:pt x="47703" y="1055086"/>
                          <a:pt x="0" y="910221"/>
                        </a:cubicBezTo>
                        <a:cubicBezTo>
                          <a:pt x="-47703" y="765356"/>
                          <a:pt x="794" y="687169"/>
                          <a:pt x="0" y="481622"/>
                        </a:cubicBezTo>
                        <a:cubicBezTo>
                          <a:pt x="-794" y="276075"/>
                          <a:pt x="35947" y="151616"/>
                          <a:pt x="0" y="0"/>
                        </a:cubicBezTo>
                        <a:close/>
                      </a:path>
                      <a:path w="2699658" h="1325564" stroke="0" extrusionOk="0">
                        <a:moveTo>
                          <a:pt x="0" y="0"/>
                        </a:moveTo>
                        <a:cubicBezTo>
                          <a:pt x="240143" y="-32197"/>
                          <a:pt x="278712" y="57698"/>
                          <a:pt x="539932" y="0"/>
                        </a:cubicBezTo>
                        <a:cubicBezTo>
                          <a:pt x="801152" y="-57698"/>
                          <a:pt x="864513" y="60326"/>
                          <a:pt x="1106860" y="0"/>
                        </a:cubicBezTo>
                        <a:cubicBezTo>
                          <a:pt x="1349207" y="-60326"/>
                          <a:pt x="1484152" y="9824"/>
                          <a:pt x="1619795" y="0"/>
                        </a:cubicBezTo>
                        <a:cubicBezTo>
                          <a:pt x="1755438" y="-9824"/>
                          <a:pt x="1929530" y="54676"/>
                          <a:pt x="2213720" y="0"/>
                        </a:cubicBezTo>
                        <a:cubicBezTo>
                          <a:pt x="2497910" y="-54676"/>
                          <a:pt x="2598856" y="5867"/>
                          <a:pt x="2699658" y="0"/>
                        </a:cubicBezTo>
                        <a:cubicBezTo>
                          <a:pt x="2713337" y="191215"/>
                          <a:pt x="2684070" y="243899"/>
                          <a:pt x="2699658" y="415343"/>
                        </a:cubicBezTo>
                        <a:cubicBezTo>
                          <a:pt x="2715246" y="586787"/>
                          <a:pt x="2672508" y="763577"/>
                          <a:pt x="2699658" y="883709"/>
                        </a:cubicBezTo>
                        <a:cubicBezTo>
                          <a:pt x="2726808" y="1003841"/>
                          <a:pt x="2661000" y="1144488"/>
                          <a:pt x="2699658" y="1325564"/>
                        </a:cubicBezTo>
                        <a:cubicBezTo>
                          <a:pt x="2598186" y="1380552"/>
                          <a:pt x="2414167" y="1324131"/>
                          <a:pt x="2213720" y="1325564"/>
                        </a:cubicBezTo>
                        <a:cubicBezTo>
                          <a:pt x="2013273" y="1326997"/>
                          <a:pt x="1812834" y="1303253"/>
                          <a:pt x="1646791" y="1325564"/>
                        </a:cubicBezTo>
                        <a:cubicBezTo>
                          <a:pt x="1480748" y="1347875"/>
                          <a:pt x="1329662" y="1324176"/>
                          <a:pt x="1160853" y="1325564"/>
                        </a:cubicBezTo>
                        <a:cubicBezTo>
                          <a:pt x="992044" y="1326952"/>
                          <a:pt x="879268" y="1305996"/>
                          <a:pt x="701911" y="1325564"/>
                        </a:cubicBezTo>
                        <a:cubicBezTo>
                          <a:pt x="524554" y="1345132"/>
                          <a:pt x="215726" y="1282869"/>
                          <a:pt x="0" y="1325564"/>
                        </a:cubicBezTo>
                        <a:cubicBezTo>
                          <a:pt x="-18719" y="1200073"/>
                          <a:pt x="22741" y="1095397"/>
                          <a:pt x="0" y="910221"/>
                        </a:cubicBezTo>
                        <a:cubicBezTo>
                          <a:pt x="-22741" y="725045"/>
                          <a:pt x="51147" y="555440"/>
                          <a:pt x="0" y="441855"/>
                        </a:cubicBezTo>
                        <a:cubicBezTo>
                          <a:pt x="-51147" y="328270"/>
                          <a:pt x="35439" y="1755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p,q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)= ∞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D29AAE-44CD-B547-8641-6A6BA15CA1A3}"/>
              </a:ext>
            </a:extLst>
          </p:cNvPr>
          <p:cNvSpPr/>
          <p:nvPr/>
        </p:nvSpPr>
        <p:spPr>
          <a:xfrm>
            <a:off x="3396342" y="4077450"/>
            <a:ext cx="2569936" cy="1325562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569936"/>
                      <a:gd name="connsiteY0" fmla="*/ 0 h 1325562"/>
                      <a:gd name="connsiteX1" fmla="*/ 462588 w 2569936"/>
                      <a:gd name="connsiteY1" fmla="*/ 0 h 1325562"/>
                      <a:gd name="connsiteX2" fmla="*/ 976576 w 2569936"/>
                      <a:gd name="connsiteY2" fmla="*/ 0 h 1325562"/>
                      <a:gd name="connsiteX3" fmla="*/ 1439164 w 2569936"/>
                      <a:gd name="connsiteY3" fmla="*/ 0 h 1325562"/>
                      <a:gd name="connsiteX4" fmla="*/ 1953151 w 2569936"/>
                      <a:gd name="connsiteY4" fmla="*/ 0 h 1325562"/>
                      <a:gd name="connsiteX5" fmla="*/ 2569936 w 2569936"/>
                      <a:gd name="connsiteY5" fmla="*/ 0 h 1325562"/>
                      <a:gd name="connsiteX6" fmla="*/ 2569936 w 2569936"/>
                      <a:gd name="connsiteY6" fmla="*/ 468365 h 1325562"/>
                      <a:gd name="connsiteX7" fmla="*/ 2569936 w 2569936"/>
                      <a:gd name="connsiteY7" fmla="*/ 923475 h 1325562"/>
                      <a:gd name="connsiteX8" fmla="*/ 2569936 w 2569936"/>
                      <a:gd name="connsiteY8" fmla="*/ 1325562 h 1325562"/>
                      <a:gd name="connsiteX9" fmla="*/ 2055949 w 2569936"/>
                      <a:gd name="connsiteY9" fmla="*/ 1325562 h 1325562"/>
                      <a:gd name="connsiteX10" fmla="*/ 1593360 w 2569936"/>
                      <a:gd name="connsiteY10" fmla="*/ 1325562 h 1325562"/>
                      <a:gd name="connsiteX11" fmla="*/ 1079373 w 2569936"/>
                      <a:gd name="connsiteY11" fmla="*/ 1325562 h 1325562"/>
                      <a:gd name="connsiteX12" fmla="*/ 539687 w 2569936"/>
                      <a:gd name="connsiteY12" fmla="*/ 1325562 h 1325562"/>
                      <a:gd name="connsiteX13" fmla="*/ 0 w 2569936"/>
                      <a:gd name="connsiteY13" fmla="*/ 1325562 h 1325562"/>
                      <a:gd name="connsiteX14" fmla="*/ 0 w 2569936"/>
                      <a:gd name="connsiteY14" fmla="*/ 910219 h 1325562"/>
                      <a:gd name="connsiteX15" fmla="*/ 0 w 2569936"/>
                      <a:gd name="connsiteY15" fmla="*/ 481621 h 1325562"/>
                      <a:gd name="connsiteX16" fmla="*/ 0 w 2569936"/>
                      <a:gd name="connsiteY16" fmla="*/ 0 h 1325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69936" h="1325562" fill="none" extrusionOk="0">
                        <a:moveTo>
                          <a:pt x="0" y="0"/>
                        </a:moveTo>
                        <a:cubicBezTo>
                          <a:pt x="168468" y="-7768"/>
                          <a:pt x="285466" y="30529"/>
                          <a:pt x="462588" y="0"/>
                        </a:cubicBezTo>
                        <a:cubicBezTo>
                          <a:pt x="639710" y="-30529"/>
                          <a:pt x="841337" y="2251"/>
                          <a:pt x="976576" y="0"/>
                        </a:cubicBezTo>
                        <a:cubicBezTo>
                          <a:pt x="1111815" y="-2251"/>
                          <a:pt x="1225020" y="2544"/>
                          <a:pt x="1439164" y="0"/>
                        </a:cubicBezTo>
                        <a:cubicBezTo>
                          <a:pt x="1653308" y="-2544"/>
                          <a:pt x="1804046" y="25155"/>
                          <a:pt x="1953151" y="0"/>
                        </a:cubicBezTo>
                        <a:cubicBezTo>
                          <a:pt x="2102256" y="-25155"/>
                          <a:pt x="2373539" y="17295"/>
                          <a:pt x="2569936" y="0"/>
                        </a:cubicBezTo>
                        <a:cubicBezTo>
                          <a:pt x="2571332" y="93822"/>
                          <a:pt x="2527277" y="335039"/>
                          <a:pt x="2569936" y="468365"/>
                        </a:cubicBezTo>
                        <a:cubicBezTo>
                          <a:pt x="2612595" y="601691"/>
                          <a:pt x="2517020" y="832074"/>
                          <a:pt x="2569936" y="923475"/>
                        </a:cubicBezTo>
                        <a:cubicBezTo>
                          <a:pt x="2622852" y="1014876"/>
                          <a:pt x="2527565" y="1195494"/>
                          <a:pt x="2569936" y="1325562"/>
                        </a:cubicBezTo>
                        <a:cubicBezTo>
                          <a:pt x="2314075" y="1342450"/>
                          <a:pt x="2226725" y="1283112"/>
                          <a:pt x="2055949" y="1325562"/>
                        </a:cubicBezTo>
                        <a:cubicBezTo>
                          <a:pt x="1885173" y="1368012"/>
                          <a:pt x="1821945" y="1296273"/>
                          <a:pt x="1593360" y="1325562"/>
                        </a:cubicBezTo>
                        <a:cubicBezTo>
                          <a:pt x="1364775" y="1354851"/>
                          <a:pt x="1200232" y="1303679"/>
                          <a:pt x="1079373" y="1325562"/>
                        </a:cubicBezTo>
                        <a:cubicBezTo>
                          <a:pt x="958514" y="1347445"/>
                          <a:pt x="786611" y="1279570"/>
                          <a:pt x="539687" y="1325562"/>
                        </a:cubicBezTo>
                        <a:cubicBezTo>
                          <a:pt x="292763" y="1371554"/>
                          <a:pt x="207416" y="1287027"/>
                          <a:pt x="0" y="1325562"/>
                        </a:cubicBezTo>
                        <a:cubicBezTo>
                          <a:pt x="-20761" y="1199648"/>
                          <a:pt x="47703" y="1055084"/>
                          <a:pt x="0" y="910219"/>
                        </a:cubicBezTo>
                        <a:cubicBezTo>
                          <a:pt x="-47703" y="765354"/>
                          <a:pt x="9512" y="685071"/>
                          <a:pt x="0" y="481621"/>
                        </a:cubicBezTo>
                        <a:cubicBezTo>
                          <a:pt x="-9512" y="278171"/>
                          <a:pt x="41953" y="150812"/>
                          <a:pt x="0" y="0"/>
                        </a:cubicBezTo>
                        <a:close/>
                      </a:path>
                      <a:path w="2569936" h="1325562" stroke="0" extrusionOk="0">
                        <a:moveTo>
                          <a:pt x="0" y="0"/>
                        </a:moveTo>
                        <a:cubicBezTo>
                          <a:pt x="249686" y="-35562"/>
                          <a:pt x="288179" y="11577"/>
                          <a:pt x="513987" y="0"/>
                        </a:cubicBezTo>
                        <a:cubicBezTo>
                          <a:pt x="739795" y="-11577"/>
                          <a:pt x="844364" y="1929"/>
                          <a:pt x="1053674" y="0"/>
                        </a:cubicBezTo>
                        <a:cubicBezTo>
                          <a:pt x="1262984" y="-1929"/>
                          <a:pt x="1309433" y="38218"/>
                          <a:pt x="1541962" y="0"/>
                        </a:cubicBezTo>
                        <a:cubicBezTo>
                          <a:pt x="1774491" y="-38218"/>
                          <a:pt x="1938741" y="2906"/>
                          <a:pt x="2107348" y="0"/>
                        </a:cubicBezTo>
                        <a:cubicBezTo>
                          <a:pt x="2275955" y="-2906"/>
                          <a:pt x="2362731" y="14292"/>
                          <a:pt x="2569936" y="0"/>
                        </a:cubicBezTo>
                        <a:cubicBezTo>
                          <a:pt x="2583615" y="191215"/>
                          <a:pt x="2554348" y="243899"/>
                          <a:pt x="2569936" y="415343"/>
                        </a:cubicBezTo>
                        <a:cubicBezTo>
                          <a:pt x="2585524" y="586787"/>
                          <a:pt x="2539121" y="764531"/>
                          <a:pt x="2569936" y="883708"/>
                        </a:cubicBezTo>
                        <a:cubicBezTo>
                          <a:pt x="2600751" y="1002885"/>
                          <a:pt x="2528048" y="1153008"/>
                          <a:pt x="2569936" y="1325562"/>
                        </a:cubicBezTo>
                        <a:cubicBezTo>
                          <a:pt x="2379880" y="1352719"/>
                          <a:pt x="2315586" y="1278037"/>
                          <a:pt x="2107348" y="1325562"/>
                        </a:cubicBezTo>
                        <a:cubicBezTo>
                          <a:pt x="1899110" y="1373087"/>
                          <a:pt x="1711261" y="1301634"/>
                          <a:pt x="1567661" y="1325562"/>
                        </a:cubicBezTo>
                        <a:cubicBezTo>
                          <a:pt x="1424061" y="1349490"/>
                          <a:pt x="1217143" y="1272001"/>
                          <a:pt x="1105072" y="1325562"/>
                        </a:cubicBezTo>
                        <a:cubicBezTo>
                          <a:pt x="993001" y="1379123"/>
                          <a:pt x="820828" y="1321406"/>
                          <a:pt x="668183" y="1325562"/>
                        </a:cubicBezTo>
                        <a:cubicBezTo>
                          <a:pt x="515538" y="1329718"/>
                          <a:pt x="300629" y="1323064"/>
                          <a:pt x="0" y="1325562"/>
                        </a:cubicBezTo>
                        <a:cubicBezTo>
                          <a:pt x="-18719" y="1200071"/>
                          <a:pt x="22741" y="1095395"/>
                          <a:pt x="0" y="910219"/>
                        </a:cubicBezTo>
                        <a:cubicBezTo>
                          <a:pt x="-22741" y="725043"/>
                          <a:pt x="52756" y="551364"/>
                          <a:pt x="0" y="441854"/>
                        </a:cubicBezTo>
                        <a:cubicBezTo>
                          <a:pt x="-52756" y="332344"/>
                          <a:pt x="43268" y="1689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D(p ∥ q)= ∞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C8FAC-CC76-A242-8F06-5C55CA28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43" y="1028111"/>
            <a:ext cx="24130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F2496-303D-B74A-9B8E-0620164E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078" y="871883"/>
            <a:ext cx="2971800" cy="20193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5B19FC3-AD0C-7E44-A601-A803C4F82CCE}"/>
              </a:ext>
            </a:extLst>
          </p:cNvPr>
          <p:cNvSpPr/>
          <p:nvPr/>
        </p:nvSpPr>
        <p:spPr>
          <a:xfrm>
            <a:off x="7798846" y="269573"/>
            <a:ext cx="4393154" cy="3174818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956341818">
                  <a:custGeom>
                    <a:avLst/>
                    <a:gdLst>
                      <a:gd name="connsiteX0" fmla="*/ 0 w 4393154"/>
                      <a:gd name="connsiteY0" fmla="*/ 0 h 3174818"/>
                      <a:gd name="connsiteX1" fmla="*/ 593076 w 4393154"/>
                      <a:gd name="connsiteY1" fmla="*/ 0 h 3174818"/>
                      <a:gd name="connsiteX2" fmla="*/ 1010425 w 4393154"/>
                      <a:gd name="connsiteY2" fmla="*/ 0 h 3174818"/>
                      <a:gd name="connsiteX3" fmla="*/ 1515638 w 4393154"/>
                      <a:gd name="connsiteY3" fmla="*/ 0 h 3174818"/>
                      <a:gd name="connsiteX4" fmla="*/ 2064782 w 4393154"/>
                      <a:gd name="connsiteY4" fmla="*/ 0 h 3174818"/>
                      <a:gd name="connsiteX5" fmla="*/ 2701790 w 4393154"/>
                      <a:gd name="connsiteY5" fmla="*/ 0 h 3174818"/>
                      <a:gd name="connsiteX6" fmla="*/ 3207002 w 4393154"/>
                      <a:gd name="connsiteY6" fmla="*/ 0 h 3174818"/>
                      <a:gd name="connsiteX7" fmla="*/ 3800078 w 4393154"/>
                      <a:gd name="connsiteY7" fmla="*/ 0 h 3174818"/>
                      <a:gd name="connsiteX8" fmla="*/ 4393154 w 4393154"/>
                      <a:gd name="connsiteY8" fmla="*/ 0 h 3174818"/>
                      <a:gd name="connsiteX9" fmla="*/ 4393154 w 4393154"/>
                      <a:gd name="connsiteY9" fmla="*/ 592633 h 3174818"/>
                      <a:gd name="connsiteX10" fmla="*/ 4393154 w 4393154"/>
                      <a:gd name="connsiteY10" fmla="*/ 1090021 h 3174818"/>
                      <a:gd name="connsiteX11" fmla="*/ 4393154 w 4393154"/>
                      <a:gd name="connsiteY11" fmla="*/ 1523913 h 3174818"/>
                      <a:gd name="connsiteX12" fmla="*/ 4393154 w 4393154"/>
                      <a:gd name="connsiteY12" fmla="*/ 2053049 h 3174818"/>
                      <a:gd name="connsiteX13" fmla="*/ 4393154 w 4393154"/>
                      <a:gd name="connsiteY13" fmla="*/ 2613933 h 3174818"/>
                      <a:gd name="connsiteX14" fmla="*/ 4393154 w 4393154"/>
                      <a:gd name="connsiteY14" fmla="*/ 3174818 h 3174818"/>
                      <a:gd name="connsiteX15" fmla="*/ 3887941 w 4393154"/>
                      <a:gd name="connsiteY15" fmla="*/ 3174818 h 3174818"/>
                      <a:gd name="connsiteX16" fmla="*/ 3382729 w 4393154"/>
                      <a:gd name="connsiteY16" fmla="*/ 3174818 h 3174818"/>
                      <a:gd name="connsiteX17" fmla="*/ 2877516 w 4393154"/>
                      <a:gd name="connsiteY17" fmla="*/ 3174818 h 3174818"/>
                      <a:gd name="connsiteX18" fmla="*/ 2372303 w 4393154"/>
                      <a:gd name="connsiteY18" fmla="*/ 3174818 h 3174818"/>
                      <a:gd name="connsiteX19" fmla="*/ 1867090 w 4393154"/>
                      <a:gd name="connsiteY19" fmla="*/ 3174818 h 3174818"/>
                      <a:gd name="connsiteX20" fmla="*/ 1361878 w 4393154"/>
                      <a:gd name="connsiteY20" fmla="*/ 3174818 h 3174818"/>
                      <a:gd name="connsiteX21" fmla="*/ 768802 w 4393154"/>
                      <a:gd name="connsiteY21" fmla="*/ 3174818 h 3174818"/>
                      <a:gd name="connsiteX22" fmla="*/ 0 w 4393154"/>
                      <a:gd name="connsiteY22" fmla="*/ 3174818 h 3174818"/>
                      <a:gd name="connsiteX23" fmla="*/ 0 w 4393154"/>
                      <a:gd name="connsiteY23" fmla="*/ 2645682 h 3174818"/>
                      <a:gd name="connsiteX24" fmla="*/ 0 w 4393154"/>
                      <a:gd name="connsiteY24" fmla="*/ 2116545 h 3174818"/>
                      <a:gd name="connsiteX25" fmla="*/ 0 w 4393154"/>
                      <a:gd name="connsiteY25" fmla="*/ 1523913 h 3174818"/>
                      <a:gd name="connsiteX26" fmla="*/ 0 w 4393154"/>
                      <a:gd name="connsiteY26" fmla="*/ 931280 h 3174818"/>
                      <a:gd name="connsiteX27" fmla="*/ 0 w 4393154"/>
                      <a:gd name="connsiteY27" fmla="*/ 0 h 3174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393154" h="3174818" fill="none" extrusionOk="0">
                        <a:moveTo>
                          <a:pt x="0" y="0"/>
                        </a:moveTo>
                        <a:cubicBezTo>
                          <a:pt x="218755" y="-57339"/>
                          <a:pt x="328890" y="62848"/>
                          <a:pt x="593076" y="0"/>
                        </a:cubicBezTo>
                        <a:cubicBezTo>
                          <a:pt x="857262" y="-62848"/>
                          <a:pt x="890072" y="41231"/>
                          <a:pt x="1010425" y="0"/>
                        </a:cubicBezTo>
                        <a:cubicBezTo>
                          <a:pt x="1130778" y="-41231"/>
                          <a:pt x="1375562" y="42097"/>
                          <a:pt x="1515638" y="0"/>
                        </a:cubicBezTo>
                        <a:cubicBezTo>
                          <a:pt x="1655714" y="-42097"/>
                          <a:pt x="1804427" y="32969"/>
                          <a:pt x="2064782" y="0"/>
                        </a:cubicBezTo>
                        <a:cubicBezTo>
                          <a:pt x="2325137" y="-32969"/>
                          <a:pt x="2565802" y="12144"/>
                          <a:pt x="2701790" y="0"/>
                        </a:cubicBezTo>
                        <a:cubicBezTo>
                          <a:pt x="2837778" y="-12144"/>
                          <a:pt x="3078584" y="14500"/>
                          <a:pt x="3207002" y="0"/>
                        </a:cubicBezTo>
                        <a:cubicBezTo>
                          <a:pt x="3335420" y="-14500"/>
                          <a:pt x="3644382" y="2014"/>
                          <a:pt x="3800078" y="0"/>
                        </a:cubicBezTo>
                        <a:cubicBezTo>
                          <a:pt x="3955774" y="-2014"/>
                          <a:pt x="4141435" y="28408"/>
                          <a:pt x="4393154" y="0"/>
                        </a:cubicBezTo>
                        <a:cubicBezTo>
                          <a:pt x="4414097" y="254602"/>
                          <a:pt x="4331574" y="446388"/>
                          <a:pt x="4393154" y="592633"/>
                        </a:cubicBezTo>
                        <a:cubicBezTo>
                          <a:pt x="4454734" y="738878"/>
                          <a:pt x="4363637" y="873271"/>
                          <a:pt x="4393154" y="1090021"/>
                        </a:cubicBezTo>
                        <a:cubicBezTo>
                          <a:pt x="4422671" y="1306771"/>
                          <a:pt x="4389251" y="1310278"/>
                          <a:pt x="4393154" y="1523913"/>
                        </a:cubicBezTo>
                        <a:cubicBezTo>
                          <a:pt x="4397057" y="1737548"/>
                          <a:pt x="4361199" y="1925093"/>
                          <a:pt x="4393154" y="2053049"/>
                        </a:cubicBezTo>
                        <a:cubicBezTo>
                          <a:pt x="4425109" y="2181005"/>
                          <a:pt x="4353926" y="2345364"/>
                          <a:pt x="4393154" y="2613933"/>
                        </a:cubicBezTo>
                        <a:cubicBezTo>
                          <a:pt x="4432382" y="2882502"/>
                          <a:pt x="4367791" y="3033495"/>
                          <a:pt x="4393154" y="3174818"/>
                        </a:cubicBezTo>
                        <a:cubicBezTo>
                          <a:pt x="4177747" y="3196368"/>
                          <a:pt x="4008679" y="3154180"/>
                          <a:pt x="3887941" y="3174818"/>
                        </a:cubicBezTo>
                        <a:cubicBezTo>
                          <a:pt x="3767203" y="3195456"/>
                          <a:pt x="3571244" y="3171987"/>
                          <a:pt x="3382729" y="3174818"/>
                        </a:cubicBezTo>
                        <a:cubicBezTo>
                          <a:pt x="3194214" y="3177649"/>
                          <a:pt x="3071872" y="3146409"/>
                          <a:pt x="2877516" y="3174818"/>
                        </a:cubicBezTo>
                        <a:cubicBezTo>
                          <a:pt x="2683160" y="3203227"/>
                          <a:pt x="2583924" y="3166646"/>
                          <a:pt x="2372303" y="3174818"/>
                        </a:cubicBezTo>
                        <a:cubicBezTo>
                          <a:pt x="2160682" y="3182990"/>
                          <a:pt x="2005932" y="3143473"/>
                          <a:pt x="1867090" y="3174818"/>
                        </a:cubicBezTo>
                        <a:cubicBezTo>
                          <a:pt x="1728248" y="3206163"/>
                          <a:pt x="1550310" y="3170089"/>
                          <a:pt x="1361878" y="3174818"/>
                        </a:cubicBezTo>
                        <a:cubicBezTo>
                          <a:pt x="1173446" y="3179547"/>
                          <a:pt x="997727" y="3153287"/>
                          <a:pt x="768802" y="3174818"/>
                        </a:cubicBezTo>
                        <a:cubicBezTo>
                          <a:pt x="539877" y="3196349"/>
                          <a:pt x="252314" y="3083059"/>
                          <a:pt x="0" y="3174818"/>
                        </a:cubicBezTo>
                        <a:cubicBezTo>
                          <a:pt x="-40611" y="3013107"/>
                          <a:pt x="23476" y="2763440"/>
                          <a:pt x="0" y="2645682"/>
                        </a:cubicBezTo>
                        <a:cubicBezTo>
                          <a:pt x="-23476" y="2527924"/>
                          <a:pt x="54626" y="2256950"/>
                          <a:pt x="0" y="2116545"/>
                        </a:cubicBezTo>
                        <a:cubicBezTo>
                          <a:pt x="-54626" y="1976140"/>
                          <a:pt x="55945" y="1680173"/>
                          <a:pt x="0" y="1523913"/>
                        </a:cubicBezTo>
                        <a:cubicBezTo>
                          <a:pt x="-55945" y="1367653"/>
                          <a:pt x="55459" y="1167232"/>
                          <a:pt x="0" y="931280"/>
                        </a:cubicBezTo>
                        <a:cubicBezTo>
                          <a:pt x="-55459" y="695328"/>
                          <a:pt x="62197" y="346459"/>
                          <a:pt x="0" y="0"/>
                        </a:cubicBezTo>
                        <a:close/>
                      </a:path>
                      <a:path w="4393154" h="3174818" stroke="0" extrusionOk="0">
                        <a:moveTo>
                          <a:pt x="0" y="0"/>
                        </a:moveTo>
                        <a:cubicBezTo>
                          <a:pt x="295044" y="-7943"/>
                          <a:pt x="325964" y="32707"/>
                          <a:pt x="593076" y="0"/>
                        </a:cubicBezTo>
                        <a:cubicBezTo>
                          <a:pt x="860188" y="-32707"/>
                          <a:pt x="944032" y="16616"/>
                          <a:pt x="1186152" y="0"/>
                        </a:cubicBezTo>
                        <a:cubicBezTo>
                          <a:pt x="1428272" y="-16616"/>
                          <a:pt x="1591572" y="12553"/>
                          <a:pt x="1823159" y="0"/>
                        </a:cubicBezTo>
                        <a:cubicBezTo>
                          <a:pt x="2054746" y="-12553"/>
                          <a:pt x="2290633" y="66559"/>
                          <a:pt x="2416235" y="0"/>
                        </a:cubicBezTo>
                        <a:cubicBezTo>
                          <a:pt x="2541837" y="-66559"/>
                          <a:pt x="2628831" y="20042"/>
                          <a:pt x="2833584" y="0"/>
                        </a:cubicBezTo>
                        <a:cubicBezTo>
                          <a:pt x="3038337" y="-20042"/>
                          <a:pt x="3146139" y="8961"/>
                          <a:pt x="3338797" y="0"/>
                        </a:cubicBezTo>
                        <a:cubicBezTo>
                          <a:pt x="3531455" y="-8961"/>
                          <a:pt x="3547555" y="2601"/>
                          <a:pt x="3756147" y="0"/>
                        </a:cubicBezTo>
                        <a:cubicBezTo>
                          <a:pt x="3964739" y="-2601"/>
                          <a:pt x="4077725" y="57369"/>
                          <a:pt x="4393154" y="0"/>
                        </a:cubicBezTo>
                        <a:cubicBezTo>
                          <a:pt x="4447614" y="109515"/>
                          <a:pt x="4392206" y="286558"/>
                          <a:pt x="4393154" y="465640"/>
                        </a:cubicBezTo>
                        <a:cubicBezTo>
                          <a:pt x="4394102" y="644722"/>
                          <a:pt x="4370272" y="782119"/>
                          <a:pt x="4393154" y="963028"/>
                        </a:cubicBezTo>
                        <a:cubicBezTo>
                          <a:pt x="4416036" y="1143937"/>
                          <a:pt x="4338861" y="1268977"/>
                          <a:pt x="4393154" y="1523913"/>
                        </a:cubicBezTo>
                        <a:cubicBezTo>
                          <a:pt x="4447447" y="1778849"/>
                          <a:pt x="4365962" y="1867865"/>
                          <a:pt x="4393154" y="2084797"/>
                        </a:cubicBezTo>
                        <a:cubicBezTo>
                          <a:pt x="4420346" y="2301729"/>
                          <a:pt x="4353153" y="2471384"/>
                          <a:pt x="4393154" y="2677430"/>
                        </a:cubicBezTo>
                        <a:cubicBezTo>
                          <a:pt x="4433155" y="2883476"/>
                          <a:pt x="4353377" y="2987740"/>
                          <a:pt x="4393154" y="3174818"/>
                        </a:cubicBezTo>
                        <a:cubicBezTo>
                          <a:pt x="4235800" y="3211671"/>
                          <a:pt x="4025843" y="3141656"/>
                          <a:pt x="3887941" y="3174818"/>
                        </a:cubicBezTo>
                        <a:cubicBezTo>
                          <a:pt x="3750039" y="3207980"/>
                          <a:pt x="3421711" y="3114369"/>
                          <a:pt x="3294866" y="3174818"/>
                        </a:cubicBezTo>
                        <a:cubicBezTo>
                          <a:pt x="3168021" y="3235267"/>
                          <a:pt x="2922990" y="3158448"/>
                          <a:pt x="2745721" y="3174818"/>
                        </a:cubicBezTo>
                        <a:cubicBezTo>
                          <a:pt x="2568452" y="3191188"/>
                          <a:pt x="2353662" y="3107934"/>
                          <a:pt x="2152645" y="3174818"/>
                        </a:cubicBezTo>
                        <a:cubicBezTo>
                          <a:pt x="1951628" y="3241702"/>
                          <a:pt x="1831507" y="3123071"/>
                          <a:pt x="1559570" y="3174818"/>
                        </a:cubicBezTo>
                        <a:cubicBezTo>
                          <a:pt x="1287633" y="3226565"/>
                          <a:pt x="1302195" y="3135867"/>
                          <a:pt x="1054357" y="3174818"/>
                        </a:cubicBezTo>
                        <a:cubicBezTo>
                          <a:pt x="806519" y="3213769"/>
                          <a:pt x="256757" y="3137471"/>
                          <a:pt x="0" y="3174818"/>
                        </a:cubicBezTo>
                        <a:cubicBezTo>
                          <a:pt x="-34764" y="3008769"/>
                          <a:pt x="3393" y="2939761"/>
                          <a:pt x="0" y="2740926"/>
                        </a:cubicBezTo>
                        <a:cubicBezTo>
                          <a:pt x="-3393" y="2542091"/>
                          <a:pt x="51677" y="2333264"/>
                          <a:pt x="0" y="2211790"/>
                        </a:cubicBezTo>
                        <a:cubicBezTo>
                          <a:pt x="-51677" y="2090316"/>
                          <a:pt x="40573" y="1896233"/>
                          <a:pt x="0" y="1650905"/>
                        </a:cubicBezTo>
                        <a:cubicBezTo>
                          <a:pt x="-40573" y="1405578"/>
                          <a:pt x="31730" y="1335015"/>
                          <a:pt x="0" y="1058273"/>
                        </a:cubicBezTo>
                        <a:cubicBezTo>
                          <a:pt x="-31730" y="781531"/>
                          <a:pt x="17041" y="726209"/>
                          <a:pt x="0" y="592633"/>
                        </a:cubicBezTo>
                        <a:cubicBezTo>
                          <a:pt x="-17041" y="459057"/>
                          <a:pt x="65436" y="1197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632" dist="67369" dir="3480000" algn="tl" rotWithShape="0">
              <a:schemeClr val="tx1">
                <a:alpha val="27203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403C62-FBEA-1546-A13D-5DB29A382B57}"/>
              </a:ext>
            </a:extLst>
          </p:cNvPr>
          <p:cNvSpPr/>
          <p:nvPr/>
        </p:nvSpPr>
        <p:spPr>
          <a:xfrm>
            <a:off x="8345833" y="66796"/>
            <a:ext cx="975456" cy="403503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975456"/>
                      <a:gd name="connsiteY0" fmla="*/ 0 h 403503"/>
                      <a:gd name="connsiteX1" fmla="*/ 468219 w 975456"/>
                      <a:gd name="connsiteY1" fmla="*/ 0 h 403503"/>
                      <a:gd name="connsiteX2" fmla="*/ 975456 w 975456"/>
                      <a:gd name="connsiteY2" fmla="*/ 0 h 403503"/>
                      <a:gd name="connsiteX3" fmla="*/ 975456 w 975456"/>
                      <a:gd name="connsiteY3" fmla="*/ 403503 h 403503"/>
                      <a:gd name="connsiteX4" fmla="*/ 477973 w 975456"/>
                      <a:gd name="connsiteY4" fmla="*/ 403503 h 403503"/>
                      <a:gd name="connsiteX5" fmla="*/ 0 w 975456"/>
                      <a:gd name="connsiteY5" fmla="*/ 403503 h 403503"/>
                      <a:gd name="connsiteX6" fmla="*/ 0 w 975456"/>
                      <a:gd name="connsiteY6" fmla="*/ 0 h 403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5456" h="403503" fill="none" extrusionOk="0">
                        <a:moveTo>
                          <a:pt x="0" y="0"/>
                        </a:moveTo>
                        <a:cubicBezTo>
                          <a:pt x="194650" y="-24546"/>
                          <a:pt x="299422" y="17740"/>
                          <a:pt x="468219" y="0"/>
                        </a:cubicBezTo>
                        <a:cubicBezTo>
                          <a:pt x="637016" y="-17740"/>
                          <a:pt x="804846" y="15223"/>
                          <a:pt x="975456" y="0"/>
                        </a:cubicBezTo>
                        <a:cubicBezTo>
                          <a:pt x="999485" y="173053"/>
                          <a:pt x="970513" y="223086"/>
                          <a:pt x="975456" y="403503"/>
                        </a:cubicBezTo>
                        <a:cubicBezTo>
                          <a:pt x="803018" y="455141"/>
                          <a:pt x="618255" y="348397"/>
                          <a:pt x="477973" y="403503"/>
                        </a:cubicBezTo>
                        <a:cubicBezTo>
                          <a:pt x="337691" y="458609"/>
                          <a:pt x="212286" y="394985"/>
                          <a:pt x="0" y="403503"/>
                        </a:cubicBezTo>
                        <a:cubicBezTo>
                          <a:pt x="-26416" y="274619"/>
                          <a:pt x="32532" y="181998"/>
                          <a:pt x="0" y="0"/>
                        </a:cubicBezTo>
                        <a:close/>
                      </a:path>
                      <a:path w="975456" h="403503" stroke="0" extrusionOk="0">
                        <a:moveTo>
                          <a:pt x="0" y="0"/>
                        </a:moveTo>
                        <a:cubicBezTo>
                          <a:pt x="138303" y="-16962"/>
                          <a:pt x="371597" y="13971"/>
                          <a:pt x="487728" y="0"/>
                        </a:cubicBezTo>
                        <a:cubicBezTo>
                          <a:pt x="603859" y="-13971"/>
                          <a:pt x="843636" y="9400"/>
                          <a:pt x="975456" y="0"/>
                        </a:cubicBezTo>
                        <a:cubicBezTo>
                          <a:pt x="1007432" y="155549"/>
                          <a:pt x="974580" y="307195"/>
                          <a:pt x="975456" y="403503"/>
                        </a:cubicBezTo>
                        <a:cubicBezTo>
                          <a:pt x="861747" y="443405"/>
                          <a:pt x="653367" y="379223"/>
                          <a:pt x="516992" y="403503"/>
                        </a:cubicBezTo>
                        <a:cubicBezTo>
                          <a:pt x="380617" y="427783"/>
                          <a:pt x="168727" y="364371"/>
                          <a:pt x="0" y="403503"/>
                        </a:cubicBezTo>
                        <a:cubicBezTo>
                          <a:pt x="-22240" y="223216"/>
                          <a:pt x="22604" y="1508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Recall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4CA8F-F9EE-524E-AB9F-D6183AE50BBF}"/>
              </a:ext>
            </a:extLst>
          </p:cNvPr>
          <p:cNvSpPr/>
          <p:nvPr/>
        </p:nvSpPr>
        <p:spPr>
          <a:xfrm>
            <a:off x="7964006" y="2559120"/>
            <a:ext cx="3072358" cy="369332"/>
          </a:xfrm>
          <a:prstGeom prst="rect">
            <a:avLst/>
          </a:prstGeom>
          <a:solidFill>
            <a:schemeClr val="bg2">
              <a:lumMod val="90000"/>
              <a:alpha val="95000"/>
            </a:schemeClr>
          </a:solidFill>
          <a:effectLst>
            <a:outerShdw blurRad="189656" dist="38100" dir="2700000" sx="106000" sy="106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Link: H(</a:t>
            </a:r>
            <a:r>
              <a:rPr lang="en-US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p,q</a:t>
            </a:r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)= D(p ∥ q)+H(p)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94D9DF-D9D8-2142-A6E6-94EB659F64F8}"/>
              </a:ext>
            </a:extLst>
          </p:cNvPr>
          <p:cNvSpPr/>
          <p:nvPr/>
        </p:nvSpPr>
        <p:spPr>
          <a:xfrm>
            <a:off x="6225724" y="4094527"/>
            <a:ext cx="2569936" cy="1325562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569936"/>
                      <a:gd name="connsiteY0" fmla="*/ 0 h 1325562"/>
                      <a:gd name="connsiteX1" fmla="*/ 462588 w 2569936"/>
                      <a:gd name="connsiteY1" fmla="*/ 0 h 1325562"/>
                      <a:gd name="connsiteX2" fmla="*/ 976576 w 2569936"/>
                      <a:gd name="connsiteY2" fmla="*/ 0 h 1325562"/>
                      <a:gd name="connsiteX3" fmla="*/ 1439164 w 2569936"/>
                      <a:gd name="connsiteY3" fmla="*/ 0 h 1325562"/>
                      <a:gd name="connsiteX4" fmla="*/ 1953151 w 2569936"/>
                      <a:gd name="connsiteY4" fmla="*/ 0 h 1325562"/>
                      <a:gd name="connsiteX5" fmla="*/ 2569936 w 2569936"/>
                      <a:gd name="connsiteY5" fmla="*/ 0 h 1325562"/>
                      <a:gd name="connsiteX6" fmla="*/ 2569936 w 2569936"/>
                      <a:gd name="connsiteY6" fmla="*/ 468365 h 1325562"/>
                      <a:gd name="connsiteX7" fmla="*/ 2569936 w 2569936"/>
                      <a:gd name="connsiteY7" fmla="*/ 923475 h 1325562"/>
                      <a:gd name="connsiteX8" fmla="*/ 2569936 w 2569936"/>
                      <a:gd name="connsiteY8" fmla="*/ 1325562 h 1325562"/>
                      <a:gd name="connsiteX9" fmla="*/ 2055949 w 2569936"/>
                      <a:gd name="connsiteY9" fmla="*/ 1325562 h 1325562"/>
                      <a:gd name="connsiteX10" fmla="*/ 1593360 w 2569936"/>
                      <a:gd name="connsiteY10" fmla="*/ 1325562 h 1325562"/>
                      <a:gd name="connsiteX11" fmla="*/ 1079373 w 2569936"/>
                      <a:gd name="connsiteY11" fmla="*/ 1325562 h 1325562"/>
                      <a:gd name="connsiteX12" fmla="*/ 539687 w 2569936"/>
                      <a:gd name="connsiteY12" fmla="*/ 1325562 h 1325562"/>
                      <a:gd name="connsiteX13" fmla="*/ 0 w 2569936"/>
                      <a:gd name="connsiteY13" fmla="*/ 1325562 h 1325562"/>
                      <a:gd name="connsiteX14" fmla="*/ 0 w 2569936"/>
                      <a:gd name="connsiteY14" fmla="*/ 910219 h 1325562"/>
                      <a:gd name="connsiteX15" fmla="*/ 0 w 2569936"/>
                      <a:gd name="connsiteY15" fmla="*/ 481621 h 1325562"/>
                      <a:gd name="connsiteX16" fmla="*/ 0 w 2569936"/>
                      <a:gd name="connsiteY16" fmla="*/ 0 h 1325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69936" h="1325562" fill="none" extrusionOk="0">
                        <a:moveTo>
                          <a:pt x="0" y="0"/>
                        </a:moveTo>
                        <a:cubicBezTo>
                          <a:pt x="168468" y="-7768"/>
                          <a:pt x="285466" y="30529"/>
                          <a:pt x="462588" y="0"/>
                        </a:cubicBezTo>
                        <a:cubicBezTo>
                          <a:pt x="639710" y="-30529"/>
                          <a:pt x="841337" y="2251"/>
                          <a:pt x="976576" y="0"/>
                        </a:cubicBezTo>
                        <a:cubicBezTo>
                          <a:pt x="1111815" y="-2251"/>
                          <a:pt x="1225020" y="2544"/>
                          <a:pt x="1439164" y="0"/>
                        </a:cubicBezTo>
                        <a:cubicBezTo>
                          <a:pt x="1653308" y="-2544"/>
                          <a:pt x="1804046" y="25155"/>
                          <a:pt x="1953151" y="0"/>
                        </a:cubicBezTo>
                        <a:cubicBezTo>
                          <a:pt x="2102256" y="-25155"/>
                          <a:pt x="2373539" y="17295"/>
                          <a:pt x="2569936" y="0"/>
                        </a:cubicBezTo>
                        <a:cubicBezTo>
                          <a:pt x="2571332" y="93822"/>
                          <a:pt x="2527277" y="335039"/>
                          <a:pt x="2569936" y="468365"/>
                        </a:cubicBezTo>
                        <a:cubicBezTo>
                          <a:pt x="2612595" y="601691"/>
                          <a:pt x="2517020" y="832074"/>
                          <a:pt x="2569936" y="923475"/>
                        </a:cubicBezTo>
                        <a:cubicBezTo>
                          <a:pt x="2622852" y="1014876"/>
                          <a:pt x="2527565" y="1195494"/>
                          <a:pt x="2569936" y="1325562"/>
                        </a:cubicBezTo>
                        <a:cubicBezTo>
                          <a:pt x="2314075" y="1342450"/>
                          <a:pt x="2226725" y="1283112"/>
                          <a:pt x="2055949" y="1325562"/>
                        </a:cubicBezTo>
                        <a:cubicBezTo>
                          <a:pt x="1885173" y="1368012"/>
                          <a:pt x="1821945" y="1296273"/>
                          <a:pt x="1593360" y="1325562"/>
                        </a:cubicBezTo>
                        <a:cubicBezTo>
                          <a:pt x="1364775" y="1354851"/>
                          <a:pt x="1200232" y="1303679"/>
                          <a:pt x="1079373" y="1325562"/>
                        </a:cubicBezTo>
                        <a:cubicBezTo>
                          <a:pt x="958514" y="1347445"/>
                          <a:pt x="786611" y="1279570"/>
                          <a:pt x="539687" y="1325562"/>
                        </a:cubicBezTo>
                        <a:cubicBezTo>
                          <a:pt x="292763" y="1371554"/>
                          <a:pt x="207416" y="1287027"/>
                          <a:pt x="0" y="1325562"/>
                        </a:cubicBezTo>
                        <a:cubicBezTo>
                          <a:pt x="-20761" y="1199648"/>
                          <a:pt x="47703" y="1055084"/>
                          <a:pt x="0" y="910219"/>
                        </a:cubicBezTo>
                        <a:cubicBezTo>
                          <a:pt x="-47703" y="765354"/>
                          <a:pt x="9512" y="685071"/>
                          <a:pt x="0" y="481621"/>
                        </a:cubicBezTo>
                        <a:cubicBezTo>
                          <a:pt x="-9512" y="278171"/>
                          <a:pt x="41953" y="150812"/>
                          <a:pt x="0" y="0"/>
                        </a:cubicBezTo>
                        <a:close/>
                      </a:path>
                      <a:path w="2569936" h="1325562" stroke="0" extrusionOk="0">
                        <a:moveTo>
                          <a:pt x="0" y="0"/>
                        </a:moveTo>
                        <a:cubicBezTo>
                          <a:pt x="249686" y="-35562"/>
                          <a:pt x="288179" y="11577"/>
                          <a:pt x="513987" y="0"/>
                        </a:cubicBezTo>
                        <a:cubicBezTo>
                          <a:pt x="739795" y="-11577"/>
                          <a:pt x="844364" y="1929"/>
                          <a:pt x="1053674" y="0"/>
                        </a:cubicBezTo>
                        <a:cubicBezTo>
                          <a:pt x="1262984" y="-1929"/>
                          <a:pt x="1309433" y="38218"/>
                          <a:pt x="1541962" y="0"/>
                        </a:cubicBezTo>
                        <a:cubicBezTo>
                          <a:pt x="1774491" y="-38218"/>
                          <a:pt x="1938741" y="2906"/>
                          <a:pt x="2107348" y="0"/>
                        </a:cubicBezTo>
                        <a:cubicBezTo>
                          <a:pt x="2275955" y="-2906"/>
                          <a:pt x="2362731" y="14292"/>
                          <a:pt x="2569936" y="0"/>
                        </a:cubicBezTo>
                        <a:cubicBezTo>
                          <a:pt x="2583615" y="191215"/>
                          <a:pt x="2554348" y="243899"/>
                          <a:pt x="2569936" y="415343"/>
                        </a:cubicBezTo>
                        <a:cubicBezTo>
                          <a:pt x="2585524" y="586787"/>
                          <a:pt x="2539121" y="764531"/>
                          <a:pt x="2569936" y="883708"/>
                        </a:cubicBezTo>
                        <a:cubicBezTo>
                          <a:pt x="2600751" y="1002885"/>
                          <a:pt x="2528048" y="1153008"/>
                          <a:pt x="2569936" y="1325562"/>
                        </a:cubicBezTo>
                        <a:cubicBezTo>
                          <a:pt x="2379880" y="1352719"/>
                          <a:pt x="2315586" y="1278037"/>
                          <a:pt x="2107348" y="1325562"/>
                        </a:cubicBezTo>
                        <a:cubicBezTo>
                          <a:pt x="1899110" y="1373087"/>
                          <a:pt x="1711261" y="1301634"/>
                          <a:pt x="1567661" y="1325562"/>
                        </a:cubicBezTo>
                        <a:cubicBezTo>
                          <a:pt x="1424061" y="1349490"/>
                          <a:pt x="1217143" y="1272001"/>
                          <a:pt x="1105072" y="1325562"/>
                        </a:cubicBezTo>
                        <a:cubicBezTo>
                          <a:pt x="993001" y="1379123"/>
                          <a:pt x="820828" y="1321406"/>
                          <a:pt x="668183" y="1325562"/>
                        </a:cubicBezTo>
                        <a:cubicBezTo>
                          <a:pt x="515538" y="1329718"/>
                          <a:pt x="300629" y="1323064"/>
                          <a:pt x="0" y="1325562"/>
                        </a:cubicBezTo>
                        <a:cubicBezTo>
                          <a:pt x="-18719" y="1200071"/>
                          <a:pt x="22741" y="1095395"/>
                          <a:pt x="0" y="910219"/>
                        </a:cubicBezTo>
                        <a:cubicBezTo>
                          <a:pt x="-22741" y="725043"/>
                          <a:pt x="52756" y="551364"/>
                          <a:pt x="0" y="441854"/>
                        </a:cubicBezTo>
                        <a:cubicBezTo>
                          <a:pt x="-52756" y="332344"/>
                          <a:pt x="43268" y="1689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H(p)=1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1C6578-1F85-EE46-A24F-E87E2F63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30" y="608013"/>
            <a:ext cx="3396342" cy="849086"/>
          </a:xfrm>
          <a:prstGeom prst="rect">
            <a:avLst/>
          </a:prstGeom>
          <a:ln w="38100">
            <a:noFill/>
            <a:extLst>
              <a:ext uri="{C807C97D-BFC1-408E-A445-0C87EB9F89A2}">
                <ask:lineSketchStyleProps xmlns:ask="http://schemas.microsoft.com/office/drawing/2018/sketchyshapes" sd="816331337">
                  <a:custGeom>
                    <a:avLst/>
                    <a:gdLst>
                      <a:gd name="connsiteX0" fmla="*/ 0 w 3396342"/>
                      <a:gd name="connsiteY0" fmla="*/ 0 h 849086"/>
                      <a:gd name="connsiteX1" fmla="*/ 600020 w 3396342"/>
                      <a:gd name="connsiteY1" fmla="*/ 0 h 849086"/>
                      <a:gd name="connsiteX2" fmla="*/ 1064187 w 3396342"/>
                      <a:gd name="connsiteY2" fmla="*/ 0 h 849086"/>
                      <a:gd name="connsiteX3" fmla="*/ 1596281 w 3396342"/>
                      <a:gd name="connsiteY3" fmla="*/ 0 h 849086"/>
                      <a:gd name="connsiteX4" fmla="*/ 2230265 w 3396342"/>
                      <a:gd name="connsiteY4" fmla="*/ 0 h 849086"/>
                      <a:gd name="connsiteX5" fmla="*/ 2728395 w 3396342"/>
                      <a:gd name="connsiteY5" fmla="*/ 0 h 849086"/>
                      <a:gd name="connsiteX6" fmla="*/ 3396342 w 3396342"/>
                      <a:gd name="connsiteY6" fmla="*/ 0 h 849086"/>
                      <a:gd name="connsiteX7" fmla="*/ 3396342 w 3396342"/>
                      <a:gd name="connsiteY7" fmla="*/ 416052 h 849086"/>
                      <a:gd name="connsiteX8" fmla="*/ 3396342 w 3396342"/>
                      <a:gd name="connsiteY8" fmla="*/ 849086 h 849086"/>
                      <a:gd name="connsiteX9" fmla="*/ 2762358 w 3396342"/>
                      <a:gd name="connsiteY9" fmla="*/ 849086 h 849086"/>
                      <a:gd name="connsiteX10" fmla="*/ 2162338 w 3396342"/>
                      <a:gd name="connsiteY10" fmla="*/ 849086 h 849086"/>
                      <a:gd name="connsiteX11" fmla="*/ 1528354 w 3396342"/>
                      <a:gd name="connsiteY11" fmla="*/ 849086 h 849086"/>
                      <a:gd name="connsiteX12" fmla="*/ 962297 w 3396342"/>
                      <a:gd name="connsiteY12" fmla="*/ 849086 h 849086"/>
                      <a:gd name="connsiteX13" fmla="*/ 0 w 3396342"/>
                      <a:gd name="connsiteY13" fmla="*/ 849086 h 849086"/>
                      <a:gd name="connsiteX14" fmla="*/ 0 w 3396342"/>
                      <a:gd name="connsiteY14" fmla="*/ 416052 h 849086"/>
                      <a:gd name="connsiteX15" fmla="*/ 0 w 3396342"/>
                      <a:gd name="connsiteY15" fmla="*/ 0 h 849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396342" h="849086" fill="none" extrusionOk="0">
                        <a:moveTo>
                          <a:pt x="0" y="0"/>
                        </a:moveTo>
                        <a:cubicBezTo>
                          <a:pt x="258661" y="-23749"/>
                          <a:pt x="451637" y="12503"/>
                          <a:pt x="600020" y="0"/>
                        </a:cubicBezTo>
                        <a:cubicBezTo>
                          <a:pt x="748403" y="-12503"/>
                          <a:pt x="849954" y="51338"/>
                          <a:pt x="1064187" y="0"/>
                        </a:cubicBezTo>
                        <a:cubicBezTo>
                          <a:pt x="1278420" y="-51338"/>
                          <a:pt x="1431959" y="36792"/>
                          <a:pt x="1596281" y="0"/>
                        </a:cubicBezTo>
                        <a:cubicBezTo>
                          <a:pt x="1760603" y="-36792"/>
                          <a:pt x="2039045" y="57885"/>
                          <a:pt x="2230265" y="0"/>
                        </a:cubicBezTo>
                        <a:cubicBezTo>
                          <a:pt x="2421485" y="-57885"/>
                          <a:pt x="2508227" y="56411"/>
                          <a:pt x="2728395" y="0"/>
                        </a:cubicBezTo>
                        <a:cubicBezTo>
                          <a:pt x="2948563" y="-56411"/>
                          <a:pt x="3126645" y="13612"/>
                          <a:pt x="3396342" y="0"/>
                        </a:cubicBezTo>
                        <a:cubicBezTo>
                          <a:pt x="3433208" y="170237"/>
                          <a:pt x="3354303" y="304079"/>
                          <a:pt x="3396342" y="416052"/>
                        </a:cubicBezTo>
                        <a:cubicBezTo>
                          <a:pt x="3438381" y="528025"/>
                          <a:pt x="3346188" y="680466"/>
                          <a:pt x="3396342" y="849086"/>
                        </a:cubicBezTo>
                        <a:cubicBezTo>
                          <a:pt x="3159151" y="919549"/>
                          <a:pt x="3025847" y="817322"/>
                          <a:pt x="2762358" y="849086"/>
                        </a:cubicBezTo>
                        <a:cubicBezTo>
                          <a:pt x="2498869" y="880850"/>
                          <a:pt x="2351928" y="801125"/>
                          <a:pt x="2162338" y="849086"/>
                        </a:cubicBezTo>
                        <a:cubicBezTo>
                          <a:pt x="1972748" y="897047"/>
                          <a:pt x="1665171" y="793448"/>
                          <a:pt x="1528354" y="849086"/>
                        </a:cubicBezTo>
                        <a:cubicBezTo>
                          <a:pt x="1391537" y="904724"/>
                          <a:pt x="1129995" y="843158"/>
                          <a:pt x="962297" y="849086"/>
                        </a:cubicBezTo>
                        <a:cubicBezTo>
                          <a:pt x="794599" y="855014"/>
                          <a:pt x="418872" y="745816"/>
                          <a:pt x="0" y="849086"/>
                        </a:cubicBezTo>
                        <a:cubicBezTo>
                          <a:pt x="-20253" y="744626"/>
                          <a:pt x="27057" y="579443"/>
                          <a:pt x="0" y="416052"/>
                        </a:cubicBezTo>
                        <a:cubicBezTo>
                          <a:pt x="-27057" y="252661"/>
                          <a:pt x="21974" y="115255"/>
                          <a:pt x="0" y="0"/>
                        </a:cubicBezTo>
                        <a:close/>
                      </a:path>
                      <a:path w="3396342" h="849086" stroke="0" extrusionOk="0">
                        <a:moveTo>
                          <a:pt x="0" y="0"/>
                        </a:moveTo>
                        <a:cubicBezTo>
                          <a:pt x="175684" y="-37790"/>
                          <a:pt x="345531" y="1679"/>
                          <a:pt x="532094" y="0"/>
                        </a:cubicBezTo>
                        <a:cubicBezTo>
                          <a:pt x="718657" y="-1679"/>
                          <a:pt x="855623" y="7840"/>
                          <a:pt x="996260" y="0"/>
                        </a:cubicBezTo>
                        <a:cubicBezTo>
                          <a:pt x="1136897" y="-7840"/>
                          <a:pt x="1374209" y="51464"/>
                          <a:pt x="1596281" y="0"/>
                        </a:cubicBezTo>
                        <a:cubicBezTo>
                          <a:pt x="1818353" y="-51464"/>
                          <a:pt x="2003848" y="34791"/>
                          <a:pt x="2196301" y="0"/>
                        </a:cubicBezTo>
                        <a:cubicBezTo>
                          <a:pt x="2388754" y="-34791"/>
                          <a:pt x="2528182" y="24748"/>
                          <a:pt x="2694431" y="0"/>
                        </a:cubicBezTo>
                        <a:cubicBezTo>
                          <a:pt x="2860680" y="-24748"/>
                          <a:pt x="3216570" y="31185"/>
                          <a:pt x="3396342" y="0"/>
                        </a:cubicBezTo>
                        <a:cubicBezTo>
                          <a:pt x="3411293" y="172901"/>
                          <a:pt x="3379167" y="247604"/>
                          <a:pt x="3396342" y="407561"/>
                        </a:cubicBezTo>
                        <a:cubicBezTo>
                          <a:pt x="3413517" y="567518"/>
                          <a:pt x="3350823" y="747353"/>
                          <a:pt x="3396342" y="849086"/>
                        </a:cubicBezTo>
                        <a:cubicBezTo>
                          <a:pt x="3236494" y="873922"/>
                          <a:pt x="3081849" y="803728"/>
                          <a:pt x="2932175" y="849086"/>
                        </a:cubicBezTo>
                        <a:cubicBezTo>
                          <a:pt x="2782501" y="894444"/>
                          <a:pt x="2574842" y="784296"/>
                          <a:pt x="2332155" y="849086"/>
                        </a:cubicBezTo>
                        <a:cubicBezTo>
                          <a:pt x="2089468" y="913876"/>
                          <a:pt x="1959738" y="849009"/>
                          <a:pt x="1800061" y="849086"/>
                        </a:cubicBezTo>
                        <a:cubicBezTo>
                          <a:pt x="1640384" y="849163"/>
                          <a:pt x="1510265" y="842023"/>
                          <a:pt x="1267968" y="849086"/>
                        </a:cubicBezTo>
                        <a:cubicBezTo>
                          <a:pt x="1025671" y="856149"/>
                          <a:pt x="965806" y="795574"/>
                          <a:pt x="735874" y="849086"/>
                        </a:cubicBezTo>
                        <a:cubicBezTo>
                          <a:pt x="505942" y="902598"/>
                          <a:pt x="247676" y="799740"/>
                          <a:pt x="0" y="849086"/>
                        </a:cubicBezTo>
                        <a:cubicBezTo>
                          <a:pt x="-46573" y="767291"/>
                          <a:pt x="42542" y="609814"/>
                          <a:pt x="0" y="450016"/>
                        </a:cubicBezTo>
                        <a:cubicBezTo>
                          <a:pt x="-42542" y="290218"/>
                          <a:pt x="31078" y="1127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89061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79E6215-86DC-1E40-B08E-4ACB22AB5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30" y="1507257"/>
            <a:ext cx="4077586" cy="84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FB20BA-13FF-3E42-98B1-C8158381EDB0}"/>
              </a:ext>
            </a:extLst>
          </p:cNvPr>
          <p:cNvSpPr/>
          <p:nvPr/>
        </p:nvSpPr>
        <p:spPr>
          <a:xfrm>
            <a:off x="6749142" y="5022160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Total # of bits needed to compress a RV with distribution  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C89B2-0A77-504F-983A-125892F8D74F}"/>
              </a:ext>
            </a:extLst>
          </p:cNvPr>
          <p:cNvSpPr/>
          <p:nvPr/>
        </p:nvSpPr>
        <p:spPr>
          <a:xfrm>
            <a:off x="0" y="5022160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Total # of bits needed to describe a RV with distribution p, if your compression scheme was designed for q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6106B-8875-EC46-BBD3-C8E69E5926F3}"/>
              </a:ext>
            </a:extLst>
          </p:cNvPr>
          <p:cNvSpPr/>
          <p:nvPr/>
        </p:nvSpPr>
        <p:spPr>
          <a:xfrm>
            <a:off x="3374571" y="5054023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Extra # of bits wasted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because you used q for p</a:t>
            </a:r>
          </a:p>
        </p:txBody>
      </p:sp>
    </p:spTree>
    <p:extLst>
      <p:ext uri="{BB962C8B-B14F-4D97-AF65-F5344CB8AC3E}">
        <p14:creationId xmlns:p14="http://schemas.microsoft.com/office/powerpoint/2010/main" val="306539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Linking KL and Cross entropy example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44299C-E90D-EC49-91B7-029A939CA380}"/>
              </a:ext>
            </a:extLst>
          </p:cNvPr>
          <p:cNvSpPr/>
          <p:nvPr/>
        </p:nvSpPr>
        <p:spPr>
          <a:xfrm>
            <a:off x="370114" y="4077450"/>
            <a:ext cx="2699658" cy="1325564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699658"/>
                      <a:gd name="connsiteY0" fmla="*/ 0 h 1325564"/>
                      <a:gd name="connsiteX1" fmla="*/ 485938 w 2699658"/>
                      <a:gd name="connsiteY1" fmla="*/ 0 h 1325564"/>
                      <a:gd name="connsiteX2" fmla="*/ 1025870 w 2699658"/>
                      <a:gd name="connsiteY2" fmla="*/ 0 h 1325564"/>
                      <a:gd name="connsiteX3" fmla="*/ 1511808 w 2699658"/>
                      <a:gd name="connsiteY3" fmla="*/ 0 h 1325564"/>
                      <a:gd name="connsiteX4" fmla="*/ 2051740 w 2699658"/>
                      <a:gd name="connsiteY4" fmla="*/ 0 h 1325564"/>
                      <a:gd name="connsiteX5" fmla="*/ 2699658 w 2699658"/>
                      <a:gd name="connsiteY5" fmla="*/ 0 h 1325564"/>
                      <a:gd name="connsiteX6" fmla="*/ 2699658 w 2699658"/>
                      <a:gd name="connsiteY6" fmla="*/ 468366 h 1325564"/>
                      <a:gd name="connsiteX7" fmla="*/ 2699658 w 2699658"/>
                      <a:gd name="connsiteY7" fmla="*/ 923476 h 1325564"/>
                      <a:gd name="connsiteX8" fmla="*/ 2699658 w 2699658"/>
                      <a:gd name="connsiteY8" fmla="*/ 1325564 h 1325564"/>
                      <a:gd name="connsiteX9" fmla="*/ 2159726 w 2699658"/>
                      <a:gd name="connsiteY9" fmla="*/ 1325564 h 1325564"/>
                      <a:gd name="connsiteX10" fmla="*/ 1673788 w 2699658"/>
                      <a:gd name="connsiteY10" fmla="*/ 1325564 h 1325564"/>
                      <a:gd name="connsiteX11" fmla="*/ 1133856 w 2699658"/>
                      <a:gd name="connsiteY11" fmla="*/ 1325564 h 1325564"/>
                      <a:gd name="connsiteX12" fmla="*/ 566928 w 2699658"/>
                      <a:gd name="connsiteY12" fmla="*/ 1325564 h 1325564"/>
                      <a:gd name="connsiteX13" fmla="*/ 0 w 2699658"/>
                      <a:gd name="connsiteY13" fmla="*/ 1325564 h 1325564"/>
                      <a:gd name="connsiteX14" fmla="*/ 0 w 2699658"/>
                      <a:gd name="connsiteY14" fmla="*/ 910221 h 1325564"/>
                      <a:gd name="connsiteX15" fmla="*/ 0 w 2699658"/>
                      <a:gd name="connsiteY15" fmla="*/ 481622 h 1325564"/>
                      <a:gd name="connsiteX16" fmla="*/ 0 w 2699658"/>
                      <a:gd name="connsiteY16" fmla="*/ 0 h 1325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99658" h="1325564" fill="none" extrusionOk="0">
                        <a:moveTo>
                          <a:pt x="0" y="0"/>
                        </a:moveTo>
                        <a:cubicBezTo>
                          <a:pt x="138751" y="-32300"/>
                          <a:pt x="345959" y="1341"/>
                          <a:pt x="485938" y="0"/>
                        </a:cubicBezTo>
                        <a:cubicBezTo>
                          <a:pt x="625917" y="-1341"/>
                          <a:pt x="777170" y="27010"/>
                          <a:pt x="1025870" y="0"/>
                        </a:cubicBezTo>
                        <a:cubicBezTo>
                          <a:pt x="1274570" y="-27010"/>
                          <a:pt x="1358263" y="1148"/>
                          <a:pt x="1511808" y="0"/>
                        </a:cubicBezTo>
                        <a:cubicBezTo>
                          <a:pt x="1665353" y="-1148"/>
                          <a:pt x="1841106" y="60965"/>
                          <a:pt x="2051740" y="0"/>
                        </a:cubicBezTo>
                        <a:cubicBezTo>
                          <a:pt x="2262374" y="-60965"/>
                          <a:pt x="2471164" y="12350"/>
                          <a:pt x="2699658" y="0"/>
                        </a:cubicBezTo>
                        <a:cubicBezTo>
                          <a:pt x="2707844" y="230018"/>
                          <a:pt x="2664576" y="325906"/>
                          <a:pt x="2699658" y="468366"/>
                        </a:cubicBezTo>
                        <a:cubicBezTo>
                          <a:pt x="2734740" y="610826"/>
                          <a:pt x="2646742" y="832075"/>
                          <a:pt x="2699658" y="923476"/>
                        </a:cubicBezTo>
                        <a:cubicBezTo>
                          <a:pt x="2752574" y="1014877"/>
                          <a:pt x="2661977" y="1188847"/>
                          <a:pt x="2699658" y="1325564"/>
                        </a:cubicBezTo>
                        <a:cubicBezTo>
                          <a:pt x="2496776" y="1328786"/>
                          <a:pt x="2301117" y="1295276"/>
                          <a:pt x="2159726" y="1325564"/>
                        </a:cubicBezTo>
                        <a:cubicBezTo>
                          <a:pt x="2018335" y="1355852"/>
                          <a:pt x="1900727" y="1293598"/>
                          <a:pt x="1673788" y="1325564"/>
                        </a:cubicBezTo>
                        <a:cubicBezTo>
                          <a:pt x="1446849" y="1357530"/>
                          <a:pt x="1380910" y="1320204"/>
                          <a:pt x="1133856" y="1325564"/>
                        </a:cubicBezTo>
                        <a:cubicBezTo>
                          <a:pt x="886802" y="1330924"/>
                          <a:pt x="799846" y="1257943"/>
                          <a:pt x="566928" y="1325564"/>
                        </a:cubicBezTo>
                        <a:cubicBezTo>
                          <a:pt x="334010" y="1393185"/>
                          <a:pt x="189650" y="1311865"/>
                          <a:pt x="0" y="1325564"/>
                        </a:cubicBezTo>
                        <a:cubicBezTo>
                          <a:pt x="-20761" y="1199650"/>
                          <a:pt x="47703" y="1055086"/>
                          <a:pt x="0" y="910221"/>
                        </a:cubicBezTo>
                        <a:cubicBezTo>
                          <a:pt x="-47703" y="765356"/>
                          <a:pt x="794" y="687169"/>
                          <a:pt x="0" y="481622"/>
                        </a:cubicBezTo>
                        <a:cubicBezTo>
                          <a:pt x="-794" y="276075"/>
                          <a:pt x="35947" y="151616"/>
                          <a:pt x="0" y="0"/>
                        </a:cubicBezTo>
                        <a:close/>
                      </a:path>
                      <a:path w="2699658" h="1325564" stroke="0" extrusionOk="0">
                        <a:moveTo>
                          <a:pt x="0" y="0"/>
                        </a:moveTo>
                        <a:cubicBezTo>
                          <a:pt x="240143" y="-32197"/>
                          <a:pt x="278712" y="57698"/>
                          <a:pt x="539932" y="0"/>
                        </a:cubicBezTo>
                        <a:cubicBezTo>
                          <a:pt x="801152" y="-57698"/>
                          <a:pt x="864513" y="60326"/>
                          <a:pt x="1106860" y="0"/>
                        </a:cubicBezTo>
                        <a:cubicBezTo>
                          <a:pt x="1349207" y="-60326"/>
                          <a:pt x="1484152" y="9824"/>
                          <a:pt x="1619795" y="0"/>
                        </a:cubicBezTo>
                        <a:cubicBezTo>
                          <a:pt x="1755438" y="-9824"/>
                          <a:pt x="1929530" y="54676"/>
                          <a:pt x="2213720" y="0"/>
                        </a:cubicBezTo>
                        <a:cubicBezTo>
                          <a:pt x="2497910" y="-54676"/>
                          <a:pt x="2598856" y="5867"/>
                          <a:pt x="2699658" y="0"/>
                        </a:cubicBezTo>
                        <a:cubicBezTo>
                          <a:pt x="2713337" y="191215"/>
                          <a:pt x="2684070" y="243899"/>
                          <a:pt x="2699658" y="415343"/>
                        </a:cubicBezTo>
                        <a:cubicBezTo>
                          <a:pt x="2715246" y="586787"/>
                          <a:pt x="2672508" y="763577"/>
                          <a:pt x="2699658" y="883709"/>
                        </a:cubicBezTo>
                        <a:cubicBezTo>
                          <a:pt x="2726808" y="1003841"/>
                          <a:pt x="2661000" y="1144488"/>
                          <a:pt x="2699658" y="1325564"/>
                        </a:cubicBezTo>
                        <a:cubicBezTo>
                          <a:pt x="2598186" y="1380552"/>
                          <a:pt x="2414167" y="1324131"/>
                          <a:pt x="2213720" y="1325564"/>
                        </a:cubicBezTo>
                        <a:cubicBezTo>
                          <a:pt x="2013273" y="1326997"/>
                          <a:pt x="1812834" y="1303253"/>
                          <a:pt x="1646791" y="1325564"/>
                        </a:cubicBezTo>
                        <a:cubicBezTo>
                          <a:pt x="1480748" y="1347875"/>
                          <a:pt x="1329662" y="1324176"/>
                          <a:pt x="1160853" y="1325564"/>
                        </a:cubicBezTo>
                        <a:cubicBezTo>
                          <a:pt x="992044" y="1326952"/>
                          <a:pt x="879268" y="1305996"/>
                          <a:pt x="701911" y="1325564"/>
                        </a:cubicBezTo>
                        <a:cubicBezTo>
                          <a:pt x="524554" y="1345132"/>
                          <a:pt x="215726" y="1282869"/>
                          <a:pt x="0" y="1325564"/>
                        </a:cubicBezTo>
                        <a:cubicBezTo>
                          <a:pt x="-18719" y="1200073"/>
                          <a:pt x="22741" y="1095397"/>
                          <a:pt x="0" y="910221"/>
                        </a:cubicBezTo>
                        <a:cubicBezTo>
                          <a:pt x="-22741" y="725045"/>
                          <a:pt x="51147" y="555440"/>
                          <a:pt x="0" y="441855"/>
                        </a:cubicBezTo>
                        <a:cubicBezTo>
                          <a:pt x="-51147" y="328270"/>
                          <a:pt x="35439" y="1755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q,p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)= 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D29AAE-44CD-B547-8641-6A6BA15CA1A3}"/>
              </a:ext>
            </a:extLst>
          </p:cNvPr>
          <p:cNvSpPr/>
          <p:nvPr/>
        </p:nvSpPr>
        <p:spPr>
          <a:xfrm>
            <a:off x="3396342" y="4077450"/>
            <a:ext cx="2569936" cy="1325562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569936"/>
                      <a:gd name="connsiteY0" fmla="*/ 0 h 1325562"/>
                      <a:gd name="connsiteX1" fmla="*/ 462588 w 2569936"/>
                      <a:gd name="connsiteY1" fmla="*/ 0 h 1325562"/>
                      <a:gd name="connsiteX2" fmla="*/ 976576 w 2569936"/>
                      <a:gd name="connsiteY2" fmla="*/ 0 h 1325562"/>
                      <a:gd name="connsiteX3" fmla="*/ 1439164 w 2569936"/>
                      <a:gd name="connsiteY3" fmla="*/ 0 h 1325562"/>
                      <a:gd name="connsiteX4" fmla="*/ 1953151 w 2569936"/>
                      <a:gd name="connsiteY4" fmla="*/ 0 h 1325562"/>
                      <a:gd name="connsiteX5" fmla="*/ 2569936 w 2569936"/>
                      <a:gd name="connsiteY5" fmla="*/ 0 h 1325562"/>
                      <a:gd name="connsiteX6" fmla="*/ 2569936 w 2569936"/>
                      <a:gd name="connsiteY6" fmla="*/ 468365 h 1325562"/>
                      <a:gd name="connsiteX7" fmla="*/ 2569936 w 2569936"/>
                      <a:gd name="connsiteY7" fmla="*/ 923475 h 1325562"/>
                      <a:gd name="connsiteX8" fmla="*/ 2569936 w 2569936"/>
                      <a:gd name="connsiteY8" fmla="*/ 1325562 h 1325562"/>
                      <a:gd name="connsiteX9" fmla="*/ 2055949 w 2569936"/>
                      <a:gd name="connsiteY9" fmla="*/ 1325562 h 1325562"/>
                      <a:gd name="connsiteX10" fmla="*/ 1593360 w 2569936"/>
                      <a:gd name="connsiteY10" fmla="*/ 1325562 h 1325562"/>
                      <a:gd name="connsiteX11" fmla="*/ 1079373 w 2569936"/>
                      <a:gd name="connsiteY11" fmla="*/ 1325562 h 1325562"/>
                      <a:gd name="connsiteX12" fmla="*/ 539687 w 2569936"/>
                      <a:gd name="connsiteY12" fmla="*/ 1325562 h 1325562"/>
                      <a:gd name="connsiteX13" fmla="*/ 0 w 2569936"/>
                      <a:gd name="connsiteY13" fmla="*/ 1325562 h 1325562"/>
                      <a:gd name="connsiteX14" fmla="*/ 0 w 2569936"/>
                      <a:gd name="connsiteY14" fmla="*/ 910219 h 1325562"/>
                      <a:gd name="connsiteX15" fmla="*/ 0 w 2569936"/>
                      <a:gd name="connsiteY15" fmla="*/ 481621 h 1325562"/>
                      <a:gd name="connsiteX16" fmla="*/ 0 w 2569936"/>
                      <a:gd name="connsiteY16" fmla="*/ 0 h 1325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69936" h="1325562" fill="none" extrusionOk="0">
                        <a:moveTo>
                          <a:pt x="0" y="0"/>
                        </a:moveTo>
                        <a:cubicBezTo>
                          <a:pt x="168468" y="-7768"/>
                          <a:pt x="285466" y="30529"/>
                          <a:pt x="462588" y="0"/>
                        </a:cubicBezTo>
                        <a:cubicBezTo>
                          <a:pt x="639710" y="-30529"/>
                          <a:pt x="841337" y="2251"/>
                          <a:pt x="976576" y="0"/>
                        </a:cubicBezTo>
                        <a:cubicBezTo>
                          <a:pt x="1111815" y="-2251"/>
                          <a:pt x="1225020" y="2544"/>
                          <a:pt x="1439164" y="0"/>
                        </a:cubicBezTo>
                        <a:cubicBezTo>
                          <a:pt x="1653308" y="-2544"/>
                          <a:pt x="1804046" y="25155"/>
                          <a:pt x="1953151" y="0"/>
                        </a:cubicBezTo>
                        <a:cubicBezTo>
                          <a:pt x="2102256" y="-25155"/>
                          <a:pt x="2373539" y="17295"/>
                          <a:pt x="2569936" y="0"/>
                        </a:cubicBezTo>
                        <a:cubicBezTo>
                          <a:pt x="2571332" y="93822"/>
                          <a:pt x="2527277" y="335039"/>
                          <a:pt x="2569936" y="468365"/>
                        </a:cubicBezTo>
                        <a:cubicBezTo>
                          <a:pt x="2612595" y="601691"/>
                          <a:pt x="2517020" y="832074"/>
                          <a:pt x="2569936" y="923475"/>
                        </a:cubicBezTo>
                        <a:cubicBezTo>
                          <a:pt x="2622852" y="1014876"/>
                          <a:pt x="2527565" y="1195494"/>
                          <a:pt x="2569936" y="1325562"/>
                        </a:cubicBezTo>
                        <a:cubicBezTo>
                          <a:pt x="2314075" y="1342450"/>
                          <a:pt x="2226725" y="1283112"/>
                          <a:pt x="2055949" y="1325562"/>
                        </a:cubicBezTo>
                        <a:cubicBezTo>
                          <a:pt x="1885173" y="1368012"/>
                          <a:pt x="1821945" y="1296273"/>
                          <a:pt x="1593360" y="1325562"/>
                        </a:cubicBezTo>
                        <a:cubicBezTo>
                          <a:pt x="1364775" y="1354851"/>
                          <a:pt x="1200232" y="1303679"/>
                          <a:pt x="1079373" y="1325562"/>
                        </a:cubicBezTo>
                        <a:cubicBezTo>
                          <a:pt x="958514" y="1347445"/>
                          <a:pt x="786611" y="1279570"/>
                          <a:pt x="539687" y="1325562"/>
                        </a:cubicBezTo>
                        <a:cubicBezTo>
                          <a:pt x="292763" y="1371554"/>
                          <a:pt x="207416" y="1287027"/>
                          <a:pt x="0" y="1325562"/>
                        </a:cubicBezTo>
                        <a:cubicBezTo>
                          <a:pt x="-20761" y="1199648"/>
                          <a:pt x="47703" y="1055084"/>
                          <a:pt x="0" y="910219"/>
                        </a:cubicBezTo>
                        <a:cubicBezTo>
                          <a:pt x="-47703" y="765354"/>
                          <a:pt x="9512" y="685071"/>
                          <a:pt x="0" y="481621"/>
                        </a:cubicBezTo>
                        <a:cubicBezTo>
                          <a:pt x="-9512" y="278171"/>
                          <a:pt x="41953" y="150812"/>
                          <a:pt x="0" y="0"/>
                        </a:cubicBezTo>
                        <a:close/>
                      </a:path>
                      <a:path w="2569936" h="1325562" stroke="0" extrusionOk="0">
                        <a:moveTo>
                          <a:pt x="0" y="0"/>
                        </a:moveTo>
                        <a:cubicBezTo>
                          <a:pt x="249686" y="-35562"/>
                          <a:pt x="288179" y="11577"/>
                          <a:pt x="513987" y="0"/>
                        </a:cubicBezTo>
                        <a:cubicBezTo>
                          <a:pt x="739795" y="-11577"/>
                          <a:pt x="844364" y="1929"/>
                          <a:pt x="1053674" y="0"/>
                        </a:cubicBezTo>
                        <a:cubicBezTo>
                          <a:pt x="1262984" y="-1929"/>
                          <a:pt x="1309433" y="38218"/>
                          <a:pt x="1541962" y="0"/>
                        </a:cubicBezTo>
                        <a:cubicBezTo>
                          <a:pt x="1774491" y="-38218"/>
                          <a:pt x="1938741" y="2906"/>
                          <a:pt x="2107348" y="0"/>
                        </a:cubicBezTo>
                        <a:cubicBezTo>
                          <a:pt x="2275955" y="-2906"/>
                          <a:pt x="2362731" y="14292"/>
                          <a:pt x="2569936" y="0"/>
                        </a:cubicBezTo>
                        <a:cubicBezTo>
                          <a:pt x="2583615" y="191215"/>
                          <a:pt x="2554348" y="243899"/>
                          <a:pt x="2569936" y="415343"/>
                        </a:cubicBezTo>
                        <a:cubicBezTo>
                          <a:pt x="2585524" y="586787"/>
                          <a:pt x="2539121" y="764531"/>
                          <a:pt x="2569936" y="883708"/>
                        </a:cubicBezTo>
                        <a:cubicBezTo>
                          <a:pt x="2600751" y="1002885"/>
                          <a:pt x="2528048" y="1153008"/>
                          <a:pt x="2569936" y="1325562"/>
                        </a:cubicBezTo>
                        <a:cubicBezTo>
                          <a:pt x="2379880" y="1352719"/>
                          <a:pt x="2315586" y="1278037"/>
                          <a:pt x="2107348" y="1325562"/>
                        </a:cubicBezTo>
                        <a:cubicBezTo>
                          <a:pt x="1899110" y="1373087"/>
                          <a:pt x="1711261" y="1301634"/>
                          <a:pt x="1567661" y="1325562"/>
                        </a:cubicBezTo>
                        <a:cubicBezTo>
                          <a:pt x="1424061" y="1349490"/>
                          <a:pt x="1217143" y="1272001"/>
                          <a:pt x="1105072" y="1325562"/>
                        </a:cubicBezTo>
                        <a:cubicBezTo>
                          <a:pt x="993001" y="1379123"/>
                          <a:pt x="820828" y="1321406"/>
                          <a:pt x="668183" y="1325562"/>
                        </a:cubicBezTo>
                        <a:cubicBezTo>
                          <a:pt x="515538" y="1329718"/>
                          <a:pt x="300629" y="1323064"/>
                          <a:pt x="0" y="1325562"/>
                        </a:cubicBezTo>
                        <a:cubicBezTo>
                          <a:pt x="-18719" y="1200071"/>
                          <a:pt x="22741" y="1095395"/>
                          <a:pt x="0" y="910219"/>
                        </a:cubicBezTo>
                        <a:cubicBezTo>
                          <a:pt x="-22741" y="725043"/>
                          <a:pt x="52756" y="551364"/>
                          <a:pt x="0" y="441854"/>
                        </a:cubicBezTo>
                        <a:cubicBezTo>
                          <a:pt x="-52756" y="332344"/>
                          <a:pt x="43268" y="1689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D(q ∥ p)=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C8FAC-CC76-A242-8F06-5C55CA28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43" y="1028111"/>
            <a:ext cx="24130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F2496-303D-B74A-9B8E-0620164E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078" y="871883"/>
            <a:ext cx="2971800" cy="20193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5B19FC3-AD0C-7E44-A601-A803C4F82CCE}"/>
              </a:ext>
            </a:extLst>
          </p:cNvPr>
          <p:cNvSpPr/>
          <p:nvPr/>
        </p:nvSpPr>
        <p:spPr>
          <a:xfrm>
            <a:off x="7798846" y="269573"/>
            <a:ext cx="4393154" cy="3174818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956341818">
                  <a:custGeom>
                    <a:avLst/>
                    <a:gdLst>
                      <a:gd name="connsiteX0" fmla="*/ 0 w 4393154"/>
                      <a:gd name="connsiteY0" fmla="*/ 0 h 3174818"/>
                      <a:gd name="connsiteX1" fmla="*/ 593076 w 4393154"/>
                      <a:gd name="connsiteY1" fmla="*/ 0 h 3174818"/>
                      <a:gd name="connsiteX2" fmla="*/ 1010425 w 4393154"/>
                      <a:gd name="connsiteY2" fmla="*/ 0 h 3174818"/>
                      <a:gd name="connsiteX3" fmla="*/ 1515638 w 4393154"/>
                      <a:gd name="connsiteY3" fmla="*/ 0 h 3174818"/>
                      <a:gd name="connsiteX4" fmla="*/ 2064782 w 4393154"/>
                      <a:gd name="connsiteY4" fmla="*/ 0 h 3174818"/>
                      <a:gd name="connsiteX5" fmla="*/ 2701790 w 4393154"/>
                      <a:gd name="connsiteY5" fmla="*/ 0 h 3174818"/>
                      <a:gd name="connsiteX6" fmla="*/ 3207002 w 4393154"/>
                      <a:gd name="connsiteY6" fmla="*/ 0 h 3174818"/>
                      <a:gd name="connsiteX7" fmla="*/ 3800078 w 4393154"/>
                      <a:gd name="connsiteY7" fmla="*/ 0 h 3174818"/>
                      <a:gd name="connsiteX8" fmla="*/ 4393154 w 4393154"/>
                      <a:gd name="connsiteY8" fmla="*/ 0 h 3174818"/>
                      <a:gd name="connsiteX9" fmla="*/ 4393154 w 4393154"/>
                      <a:gd name="connsiteY9" fmla="*/ 592633 h 3174818"/>
                      <a:gd name="connsiteX10" fmla="*/ 4393154 w 4393154"/>
                      <a:gd name="connsiteY10" fmla="*/ 1090021 h 3174818"/>
                      <a:gd name="connsiteX11" fmla="*/ 4393154 w 4393154"/>
                      <a:gd name="connsiteY11" fmla="*/ 1523913 h 3174818"/>
                      <a:gd name="connsiteX12" fmla="*/ 4393154 w 4393154"/>
                      <a:gd name="connsiteY12" fmla="*/ 2053049 h 3174818"/>
                      <a:gd name="connsiteX13" fmla="*/ 4393154 w 4393154"/>
                      <a:gd name="connsiteY13" fmla="*/ 2613933 h 3174818"/>
                      <a:gd name="connsiteX14" fmla="*/ 4393154 w 4393154"/>
                      <a:gd name="connsiteY14" fmla="*/ 3174818 h 3174818"/>
                      <a:gd name="connsiteX15" fmla="*/ 3887941 w 4393154"/>
                      <a:gd name="connsiteY15" fmla="*/ 3174818 h 3174818"/>
                      <a:gd name="connsiteX16" fmla="*/ 3382729 w 4393154"/>
                      <a:gd name="connsiteY16" fmla="*/ 3174818 h 3174818"/>
                      <a:gd name="connsiteX17" fmla="*/ 2877516 w 4393154"/>
                      <a:gd name="connsiteY17" fmla="*/ 3174818 h 3174818"/>
                      <a:gd name="connsiteX18" fmla="*/ 2372303 w 4393154"/>
                      <a:gd name="connsiteY18" fmla="*/ 3174818 h 3174818"/>
                      <a:gd name="connsiteX19" fmla="*/ 1867090 w 4393154"/>
                      <a:gd name="connsiteY19" fmla="*/ 3174818 h 3174818"/>
                      <a:gd name="connsiteX20" fmla="*/ 1361878 w 4393154"/>
                      <a:gd name="connsiteY20" fmla="*/ 3174818 h 3174818"/>
                      <a:gd name="connsiteX21" fmla="*/ 768802 w 4393154"/>
                      <a:gd name="connsiteY21" fmla="*/ 3174818 h 3174818"/>
                      <a:gd name="connsiteX22" fmla="*/ 0 w 4393154"/>
                      <a:gd name="connsiteY22" fmla="*/ 3174818 h 3174818"/>
                      <a:gd name="connsiteX23" fmla="*/ 0 w 4393154"/>
                      <a:gd name="connsiteY23" fmla="*/ 2645682 h 3174818"/>
                      <a:gd name="connsiteX24" fmla="*/ 0 w 4393154"/>
                      <a:gd name="connsiteY24" fmla="*/ 2116545 h 3174818"/>
                      <a:gd name="connsiteX25" fmla="*/ 0 w 4393154"/>
                      <a:gd name="connsiteY25" fmla="*/ 1523913 h 3174818"/>
                      <a:gd name="connsiteX26" fmla="*/ 0 w 4393154"/>
                      <a:gd name="connsiteY26" fmla="*/ 931280 h 3174818"/>
                      <a:gd name="connsiteX27" fmla="*/ 0 w 4393154"/>
                      <a:gd name="connsiteY27" fmla="*/ 0 h 3174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393154" h="3174818" fill="none" extrusionOk="0">
                        <a:moveTo>
                          <a:pt x="0" y="0"/>
                        </a:moveTo>
                        <a:cubicBezTo>
                          <a:pt x="218755" y="-57339"/>
                          <a:pt x="328890" y="62848"/>
                          <a:pt x="593076" y="0"/>
                        </a:cubicBezTo>
                        <a:cubicBezTo>
                          <a:pt x="857262" y="-62848"/>
                          <a:pt x="890072" y="41231"/>
                          <a:pt x="1010425" y="0"/>
                        </a:cubicBezTo>
                        <a:cubicBezTo>
                          <a:pt x="1130778" y="-41231"/>
                          <a:pt x="1375562" y="42097"/>
                          <a:pt x="1515638" y="0"/>
                        </a:cubicBezTo>
                        <a:cubicBezTo>
                          <a:pt x="1655714" y="-42097"/>
                          <a:pt x="1804427" y="32969"/>
                          <a:pt x="2064782" y="0"/>
                        </a:cubicBezTo>
                        <a:cubicBezTo>
                          <a:pt x="2325137" y="-32969"/>
                          <a:pt x="2565802" y="12144"/>
                          <a:pt x="2701790" y="0"/>
                        </a:cubicBezTo>
                        <a:cubicBezTo>
                          <a:pt x="2837778" y="-12144"/>
                          <a:pt x="3078584" y="14500"/>
                          <a:pt x="3207002" y="0"/>
                        </a:cubicBezTo>
                        <a:cubicBezTo>
                          <a:pt x="3335420" y="-14500"/>
                          <a:pt x="3644382" y="2014"/>
                          <a:pt x="3800078" y="0"/>
                        </a:cubicBezTo>
                        <a:cubicBezTo>
                          <a:pt x="3955774" y="-2014"/>
                          <a:pt x="4141435" y="28408"/>
                          <a:pt x="4393154" y="0"/>
                        </a:cubicBezTo>
                        <a:cubicBezTo>
                          <a:pt x="4414097" y="254602"/>
                          <a:pt x="4331574" y="446388"/>
                          <a:pt x="4393154" y="592633"/>
                        </a:cubicBezTo>
                        <a:cubicBezTo>
                          <a:pt x="4454734" y="738878"/>
                          <a:pt x="4363637" y="873271"/>
                          <a:pt x="4393154" y="1090021"/>
                        </a:cubicBezTo>
                        <a:cubicBezTo>
                          <a:pt x="4422671" y="1306771"/>
                          <a:pt x="4389251" y="1310278"/>
                          <a:pt x="4393154" y="1523913"/>
                        </a:cubicBezTo>
                        <a:cubicBezTo>
                          <a:pt x="4397057" y="1737548"/>
                          <a:pt x="4361199" y="1925093"/>
                          <a:pt x="4393154" y="2053049"/>
                        </a:cubicBezTo>
                        <a:cubicBezTo>
                          <a:pt x="4425109" y="2181005"/>
                          <a:pt x="4353926" y="2345364"/>
                          <a:pt x="4393154" y="2613933"/>
                        </a:cubicBezTo>
                        <a:cubicBezTo>
                          <a:pt x="4432382" y="2882502"/>
                          <a:pt x="4367791" y="3033495"/>
                          <a:pt x="4393154" y="3174818"/>
                        </a:cubicBezTo>
                        <a:cubicBezTo>
                          <a:pt x="4177747" y="3196368"/>
                          <a:pt x="4008679" y="3154180"/>
                          <a:pt x="3887941" y="3174818"/>
                        </a:cubicBezTo>
                        <a:cubicBezTo>
                          <a:pt x="3767203" y="3195456"/>
                          <a:pt x="3571244" y="3171987"/>
                          <a:pt x="3382729" y="3174818"/>
                        </a:cubicBezTo>
                        <a:cubicBezTo>
                          <a:pt x="3194214" y="3177649"/>
                          <a:pt x="3071872" y="3146409"/>
                          <a:pt x="2877516" y="3174818"/>
                        </a:cubicBezTo>
                        <a:cubicBezTo>
                          <a:pt x="2683160" y="3203227"/>
                          <a:pt x="2583924" y="3166646"/>
                          <a:pt x="2372303" y="3174818"/>
                        </a:cubicBezTo>
                        <a:cubicBezTo>
                          <a:pt x="2160682" y="3182990"/>
                          <a:pt x="2005932" y="3143473"/>
                          <a:pt x="1867090" y="3174818"/>
                        </a:cubicBezTo>
                        <a:cubicBezTo>
                          <a:pt x="1728248" y="3206163"/>
                          <a:pt x="1550310" y="3170089"/>
                          <a:pt x="1361878" y="3174818"/>
                        </a:cubicBezTo>
                        <a:cubicBezTo>
                          <a:pt x="1173446" y="3179547"/>
                          <a:pt x="997727" y="3153287"/>
                          <a:pt x="768802" y="3174818"/>
                        </a:cubicBezTo>
                        <a:cubicBezTo>
                          <a:pt x="539877" y="3196349"/>
                          <a:pt x="252314" y="3083059"/>
                          <a:pt x="0" y="3174818"/>
                        </a:cubicBezTo>
                        <a:cubicBezTo>
                          <a:pt x="-40611" y="3013107"/>
                          <a:pt x="23476" y="2763440"/>
                          <a:pt x="0" y="2645682"/>
                        </a:cubicBezTo>
                        <a:cubicBezTo>
                          <a:pt x="-23476" y="2527924"/>
                          <a:pt x="54626" y="2256950"/>
                          <a:pt x="0" y="2116545"/>
                        </a:cubicBezTo>
                        <a:cubicBezTo>
                          <a:pt x="-54626" y="1976140"/>
                          <a:pt x="55945" y="1680173"/>
                          <a:pt x="0" y="1523913"/>
                        </a:cubicBezTo>
                        <a:cubicBezTo>
                          <a:pt x="-55945" y="1367653"/>
                          <a:pt x="55459" y="1167232"/>
                          <a:pt x="0" y="931280"/>
                        </a:cubicBezTo>
                        <a:cubicBezTo>
                          <a:pt x="-55459" y="695328"/>
                          <a:pt x="62197" y="346459"/>
                          <a:pt x="0" y="0"/>
                        </a:cubicBezTo>
                        <a:close/>
                      </a:path>
                      <a:path w="4393154" h="3174818" stroke="0" extrusionOk="0">
                        <a:moveTo>
                          <a:pt x="0" y="0"/>
                        </a:moveTo>
                        <a:cubicBezTo>
                          <a:pt x="295044" y="-7943"/>
                          <a:pt x="325964" y="32707"/>
                          <a:pt x="593076" y="0"/>
                        </a:cubicBezTo>
                        <a:cubicBezTo>
                          <a:pt x="860188" y="-32707"/>
                          <a:pt x="944032" y="16616"/>
                          <a:pt x="1186152" y="0"/>
                        </a:cubicBezTo>
                        <a:cubicBezTo>
                          <a:pt x="1428272" y="-16616"/>
                          <a:pt x="1591572" y="12553"/>
                          <a:pt x="1823159" y="0"/>
                        </a:cubicBezTo>
                        <a:cubicBezTo>
                          <a:pt x="2054746" y="-12553"/>
                          <a:pt x="2290633" y="66559"/>
                          <a:pt x="2416235" y="0"/>
                        </a:cubicBezTo>
                        <a:cubicBezTo>
                          <a:pt x="2541837" y="-66559"/>
                          <a:pt x="2628831" y="20042"/>
                          <a:pt x="2833584" y="0"/>
                        </a:cubicBezTo>
                        <a:cubicBezTo>
                          <a:pt x="3038337" y="-20042"/>
                          <a:pt x="3146139" y="8961"/>
                          <a:pt x="3338797" y="0"/>
                        </a:cubicBezTo>
                        <a:cubicBezTo>
                          <a:pt x="3531455" y="-8961"/>
                          <a:pt x="3547555" y="2601"/>
                          <a:pt x="3756147" y="0"/>
                        </a:cubicBezTo>
                        <a:cubicBezTo>
                          <a:pt x="3964739" y="-2601"/>
                          <a:pt x="4077725" y="57369"/>
                          <a:pt x="4393154" y="0"/>
                        </a:cubicBezTo>
                        <a:cubicBezTo>
                          <a:pt x="4447614" y="109515"/>
                          <a:pt x="4392206" y="286558"/>
                          <a:pt x="4393154" y="465640"/>
                        </a:cubicBezTo>
                        <a:cubicBezTo>
                          <a:pt x="4394102" y="644722"/>
                          <a:pt x="4370272" y="782119"/>
                          <a:pt x="4393154" y="963028"/>
                        </a:cubicBezTo>
                        <a:cubicBezTo>
                          <a:pt x="4416036" y="1143937"/>
                          <a:pt x="4338861" y="1268977"/>
                          <a:pt x="4393154" y="1523913"/>
                        </a:cubicBezTo>
                        <a:cubicBezTo>
                          <a:pt x="4447447" y="1778849"/>
                          <a:pt x="4365962" y="1867865"/>
                          <a:pt x="4393154" y="2084797"/>
                        </a:cubicBezTo>
                        <a:cubicBezTo>
                          <a:pt x="4420346" y="2301729"/>
                          <a:pt x="4353153" y="2471384"/>
                          <a:pt x="4393154" y="2677430"/>
                        </a:cubicBezTo>
                        <a:cubicBezTo>
                          <a:pt x="4433155" y="2883476"/>
                          <a:pt x="4353377" y="2987740"/>
                          <a:pt x="4393154" y="3174818"/>
                        </a:cubicBezTo>
                        <a:cubicBezTo>
                          <a:pt x="4235800" y="3211671"/>
                          <a:pt x="4025843" y="3141656"/>
                          <a:pt x="3887941" y="3174818"/>
                        </a:cubicBezTo>
                        <a:cubicBezTo>
                          <a:pt x="3750039" y="3207980"/>
                          <a:pt x="3421711" y="3114369"/>
                          <a:pt x="3294866" y="3174818"/>
                        </a:cubicBezTo>
                        <a:cubicBezTo>
                          <a:pt x="3168021" y="3235267"/>
                          <a:pt x="2922990" y="3158448"/>
                          <a:pt x="2745721" y="3174818"/>
                        </a:cubicBezTo>
                        <a:cubicBezTo>
                          <a:pt x="2568452" y="3191188"/>
                          <a:pt x="2353662" y="3107934"/>
                          <a:pt x="2152645" y="3174818"/>
                        </a:cubicBezTo>
                        <a:cubicBezTo>
                          <a:pt x="1951628" y="3241702"/>
                          <a:pt x="1831507" y="3123071"/>
                          <a:pt x="1559570" y="3174818"/>
                        </a:cubicBezTo>
                        <a:cubicBezTo>
                          <a:pt x="1287633" y="3226565"/>
                          <a:pt x="1302195" y="3135867"/>
                          <a:pt x="1054357" y="3174818"/>
                        </a:cubicBezTo>
                        <a:cubicBezTo>
                          <a:pt x="806519" y="3213769"/>
                          <a:pt x="256757" y="3137471"/>
                          <a:pt x="0" y="3174818"/>
                        </a:cubicBezTo>
                        <a:cubicBezTo>
                          <a:pt x="-34764" y="3008769"/>
                          <a:pt x="3393" y="2939761"/>
                          <a:pt x="0" y="2740926"/>
                        </a:cubicBezTo>
                        <a:cubicBezTo>
                          <a:pt x="-3393" y="2542091"/>
                          <a:pt x="51677" y="2333264"/>
                          <a:pt x="0" y="2211790"/>
                        </a:cubicBezTo>
                        <a:cubicBezTo>
                          <a:pt x="-51677" y="2090316"/>
                          <a:pt x="40573" y="1896233"/>
                          <a:pt x="0" y="1650905"/>
                        </a:cubicBezTo>
                        <a:cubicBezTo>
                          <a:pt x="-40573" y="1405578"/>
                          <a:pt x="31730" y="1335015"/>
                          <a:pt x="0" y="1058273"/>
                        </a:cubicBezTo>
                        <a:cubicBezTo>
                          <a:pt x="-31730" y="781531"/>
                          <a:pt x="17041" y="726209"/>
                          <a:pt x="0" y="592633"/>
                        </a:cubicBezTo>
                        <a:cubicBezTo>
                          <a:pt x="-17041" y="459057"/>
                          <a:pt x="65436" y="1197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632" dist="67369" dir="3480000" algn="tl" rotWithShape="0">
              <a:schemeClr val="tx1">
                <a:alpha val="27203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403C62-FBEA-1546-A13D-5DB29A382B57}"/>
              </a:ext>
            </a:extLst>
          </p:cNvPr>
          <p:cNvSpPr/>
          <p:nvPr/>
        </p:nvSpPr>
        <p:spPr>
          <a:xfrm>
            <a:off x="8345833" y="66796"/>
            <a:ext cx="975456" cy="403503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975456"/>
                      <a:gd name="connsiteY0" fmla="*/ 0 h 403503"/>
                      <a:gd name="connsiteX1" fmla="*/ 468219 w 975456"/>
                      <a:gd name="connsiteY1" fmla="*/ 0 h 403503"/>
                      <a:gd name="connsiteX2" fmla="*/ 975456 w 975456"/>
                      <a:gd name="connsiteY2" fmla="*/ 0 h 403503"/>
                      <a:gd name="connsiteX3" fmla="*/ 975456 w 975456"/>
                      <a:gd name="connsiteY3" fmla="*/ 403503 h 403503"/>
                      <a:gd name="connsiteX4" fmla="*/ 477973 w 975456"/>
                      <a:gd name="connsiteY4" fmla="*/ 403503 h 403503"/>
                      <a:gd name="connsiteX5" fmla="*/ 0 w 975456"/>
                      <a:gd name="connsiteY5" fmla="*/ 403503 h 403503"/>
                      <a:gd name="connsiteX6" fmla="*/ 0 w 975456"/>
                      <a:gd name="connsiteY6" fmla="*/ 0 h 403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5456" h="403503" fill="none" extrusionOk="0">
                        <a:moveTo>
                          <a:pt x="0" y="0"/>
                        </a:moveTo>
                        <a:cubicBezTo>
                          <a:pt x="194650" y="-24546"/>
                          <a:pt x="299422" y="17740"/>
                          <a:pt x="468219" y="0"/>
                        </a:cubicBezTo>
                        <a:cubicBezTo>
                          <a:pt x="637016" y="-17740"/>
                          <a:pt x="804846" y="15223"/>
                          <a:pt x="975456" y="0"/>
                        </a:cubicBezTo>
                        <a:cubicBezTo>
                          <a:pt x="999485" y="173053"/>
                          <a:pt x="970513" y="223086"/>
                          <a:pt x="975456" y="403503"/>
                        </a:cubicBezTo>
                        <a:cubicBezTo>
                          <a:pt x="803018" y="455141"/>
                          <a:pt x="618255" y="348397"/>
                          <a:pt x="477973" y="403503"/>
                        </a:cubicBezTo>
                        <a:cubicBezTo>
                          <a:pt x="337691" y="458609"/>
                          <a:pt x="212286" y="394985"/>
                          <a:pt x="0" y="403503"/>
                        </a:cubicBezTo>
                        <a:cubicBezTo>
                          <a:pt x="-26416" y="274619"/>
                          <a:pt x="32532" y="181998"/>
                          <a:pt x="0" y="0"/>
                        </a:cubicBezTo>
                        <a:close/>
                      </a:path>
                      <a:path w="975456" h="403503" stroke="0" extrusionOk="0">
                        <a:moveTo>
                          <a:pt x="0" y="0"/>
                        </a:moveTo>
                        <a:cubicBezTo>
                          <a:pt x="138303" y="-16962"/>
                          <a:pt x="371597" y="13971"/>
                          <a:pt x="487728" y="0"/>
                        </a:cubicBezTo>
                        <a:cubicBezTo>
                          <a:pt x="603859" y="-13971"/>
                          <a:pt x="843636" y="9400"/>
                          <a:pt x="975456" y="0"/>
                        </a:cubicBezTo>
                        <a:cubicBezTo>
                          <a:pt x="1007432" y="155549"/>
                          <a:pt x="974580" y="307195"/>
                          <a:pt x="975456" y="403503"/>
                        </a:cubicBezTo>
                        <a:cubicBezTo>
                          <a:pt x="861747" y="443405"/>
                          <a:pt x="653367" y="379223"/>
                          <a:pt x="516992" y="403503"/>
                        </a:cubicBezTo>
                        <a:cubicBezTo>
                          <a:pt x="380617" y="427783"/>
                          <a:pt x="168727" y="364371"/>
                          <a:pt x="0" y="403503"/>
                        </a:cubicBezTo>
                        <a:cubicBezTo>
                          <a:pt x="-22240" y="223216"/>
                          <a:pt x="22604" y="1508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Recall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4CA8F-F9EE-524E-AB9F-D6183AE50BBF}"/>
              </a:ext>
            </a:extLst>
          </p:cNvPr>
          <p:cNvSpPr/>
          <p:nvPr/>
        </p:nvSpPr>
        <p:spPr>
          <a:xfrm>
            <a:off x="7964006" y="2559120"/>
            <a:ext cx="3072358" cy="369332"/>
          </a:xfrm>
          <a:prstGeom prst="rect">
            <a:avLst/>
          </a:prstGeom>
          <a:solidFill>
            <a:schemeClr val="bg2">
              <a:lumMod val="90000"/>
              <a:alpha val="95000"/>
            </a:schemeClr>
          </a:solidFill>
          <a:effectLst>
            <a:outerShdw blurRad="189656" dist="38100" dir="2700000" sx="106000" sy="106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Link: H(</a:t>
            </a:r>
            <a:r>
              <a:rPr lang="en-US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q,p</a:t>
            </a:r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)= D(q ∥ p)+H(q)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94D9DF-D9D8-2142-A6E6-94EB659F64F8}"/>
              </a:ext>
            </a:extLst>
          </p:cNvPr>
          <p:cNvSpPr/>
          <p:nvPr/>
        </p:nvSpPr>
        <p:spPr>
          <a:xfrm>
            <a:off x="6225724" y="4094527"/>
            <a:ext cx="2569936" cy="1325562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569936"/>
                      <a:gd name="connsiteY0" fmla="*/ 0 h 1325562"/>
                      <a:gd name="connsiteX1" fmla="*/ 462588 w 2569936"/>
                      <a:gd name="connsiteY1" fmla="*/ 0 h 1325562"/>
                      <a:gd name="connsiteX2" fmla="*/ 976576 w 2569936"/>
                      <a:gd name="connsiteY2" fmla="*/ 0 h 1325562"/>
                      <a:gd name="connsiteX3" fmla="*/ 1439164 w 2569936"/>
                      <a:gd name="connsiteY3" fmla="*/ 0 h 1325562"/>
                      <a:gd name="connsiteX4" fmla="*/ 1953151 w 2569936"/>
                      <a:gd name="connsiteY4" fmla="*/ 0 h 1325562"/>
                      <a:gd name="connsiteX5" fmla="*/ 2569936 w 2569936"/>
                      <a:gd name="connsiteY5" fmla="*/ 0 h 1325562"/>
                      <a:gd name="connsiteX6" fmla="*/ 2569936 w 2569936"/>
                      <a:gd name="connsiteY6" fmla="*/ 468365 h 1325562"/>
                      <a:gd name="connsiteX7" fmla="*/ 2569936 w 2569936"/>
                      <a:gd name="connsiteY7" fmla="*/ 923475 h 1325562"/>
                      <a:gd name="connsiteX8" fmla="*/ 2569936 w 2569936"/>
                      <a:gd name="connsiteY8" fmla="*/ 1325562 h 1325562"/>
                      <a:gd name="connsiteX9" fmla="*/ 2055949 w 2569936"/>
                      <a:gd name="connsiteY9" fmla="*/ 1325562 h 1325562"/>
                      <a:gd name="connsiteX10" fmla="*/ 1593360 w 2569936"/>
                      <a:gd name="connsiteY10" fmla="*/ 1325562 h 1325562"/>
                      <a:gd name="connsiteX11" fmla="*/ 1079373 w 2569936"/>
                      <a:gd name="connsiteY11" fmla="*/ 1325562 h 1325562"/>
                      <a:gd name="connsiteX12" fmla="*/ 539687 w 2569936"/>
                      <a:gd name="connsiteY12" fmla="*/ 1325562 h 1325562"/>
                      <a:gd name="connsiteX13" fmla="*/ 0 w 2569936"/>
                      <a:gd name="connsiteY13" fmla="*/ 1325562 h 1325562"/>
                      <a:gd name="connsiteX14" fmla="*/ 0 w 2569936"/>
                      <a:gd name="connsiteY14" fmla="*/ 910219 h 1325562"/>
                      <a:gd name="connsiteX15" fmla="*/ 0 w 2569936"/>
                      <a:gd name="connsiteY15" fmla="*/ 481621 h 1325562"/>
                      <a:gd name="connsiteX16" fmla="*/ 0 w 2569936"/>
                      <a:gd name="connsiteY16" fmla="*/ 0 h 1325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69936" h="1325562" fill="none" extrusionOk="0">
                        <a:moveTo>
                          <a:pt x="0" y="0"/>
                        </a:moveTo>
                        <a:cubicBezTo>
                          <a:pt x="168468" y="-7768"/>
                          <a:pt x="285466" y="30529"/>
                          <a:pt x="462588" y="0"/>
                        </a:cubicBezTo>
                        <a:cubicBezTo>
                          <a:pt x="639710" y="-30529"/>
                          <a:pt x="841337" y="2251"/>
                          <a:pt x="976576" y="0"/>
                        </a:cubicBezTo>
                        <a:cubicBezTo>
                          <a:pt x="1111815" y="-2251"/>
                          <a:pt x="1225020" y="2544"/>
                          <a:pt x="1439164" y="0"/>
                        </a:cubicBezTo>
                        <a:cubicBezTo>
                          <a:pt x="1653308" y="-2544"/>
                          <a:pt x="1804046" y="25155"/>
                          <a:pt x="1953151" y="0"/>
                        </a:cubicBezTo>
                        <a:cubicBezTo>
                          <a:pt x="2102256" y="-25155"/>
                          <a:pt x="2373539" y="17295"/>
                          <a:pt x="2569936" y="0"/>
                        </a:cubicBezTo>
                        <a:cubicBezTo>
                          <a:pt x="2571332" y="93822"/>
                          <a:pt x="2527277" y="335039"/>
                          <a:pt x="2569936" y="468365"/>
                        </a:cubicBezTo>
                        <a:cubicBezTo>
                          <a:pt x="2612595" y="601691"/>
                          <a:pt x="2517020" y="832074"/>
                          <a:pt x="2569936" y="923475"/>
                        </a:cubicBezTo>
                        <a:cubicBezTo>
                          <a:pt x="2622852" y="1014876"/>
                          <a:pt x="2527565" y="1195494"/>
                          <a:pt x="2569936" y="1325562"/>
                        </a:cubicBezTo>
                        <a:cubicBezTo>
                          <a:pt x="2314075" y="1342450"/>
                          <a:pt x="2226725" y="1283112"/>
                          <a:pt x="2055949" y="1325562"/>
                        </a:cubicBezTo>
                        <a:cubicBezTo>
                          <a:pt x="1885173" y="1368012"/>
                          <a:pt x="1821945" y="1296273"/>
                          <a:pt x="1593360" y="1325562"/>
                        </a:cubicBezTo>
                        <a:cubicBezTo>
                          <a:pt x="1364775" y="1354851"/>
                          <a:pt x="1200232" y="1303679"/>
                          <a:pt x="1079373" y="1325562"/>
                        </a:cubicBezTo>
                        <a:cubicBezTo>
                          <a:pt x="958514" y="1347445"/>
                          <a:pt x="786611" y="1279570"/>
                          <a:pt x="539687" y="1325562"/>
                        </a:cubicBezTo>
                        <a:cubicBezTo>
                          <a:pt x="292763" y="1371554"/>
                          <a:pt x="207416" y="1287027"/>
                          <a:pt x="0" y="1325562"/>
                        </a:cubicBezTo>
                        <a:cubicBezTo>
                          <a:pt x="-20761" y="1199648"/>
                          <a:pt x="47703" y="1055084"/>
                          <a:pt x="0" y="910219"/>
                        </a:cubicBezTo>
                        <a:cubicBezTo>
                          <a:pt x="-47703" y="765354"/>
                          <a:pt x="9512" y="685071"/>
                          <a:pt x="0" y="481621"/>
                        </a:cubicBezTo>
                        <a:cubicBezTo>
                          <a:pt x="-9512" y="278171"/>
                          <a:pt x="41953" y="150812"/>
                          <a:pt x="0" y="0"/>
                        </a:cubicBezTo>
                        <a:close/>
                      </a:path>
                      <a:path w="2569936" h="1325562" stroke="0" extrusionOk="0">
                        <a:moveTo>
                          <a:pt x="0" y="0"/>
                        </a:moveTo>
                        <a:cubicBezTo>
                          <a:pt x="249686" y="-35562"/>
                          <a:pt x="288179" y="11577"/>
                          <a:pt x="513987" y="0"/>
                        </a:cubicBezTo>
                        <a:cubicBezTo>
                          <a:pt x="739795" y="-11577"/>
                          <a:pt x="844364" y="1929"/>
                          <a:pt x="1053674" y="0"/>
                        </a:cubicBezTo>
                        <a:cubicBezTo>
                          <a:pt x="1262984" y="-1929"/>
                          <a:pt x="1309433" y="38218"/>
                          <a:pt x="1541962" y="0"/>
                        </a:cubicBezTo>
                        <a:cubicBezTo>
                          <a:pt x="1774491" y="-38218"/>
                          <a:pt x="1938741" y="2906"/>
                          <a:pt x="2107348" y="0"/>
                        </a:cubicBezTo>
                        <a:cubicBezTo>
                          <a:pt x="2275955" y="-2906"/>
                          <a:pt x="2362731" y="14292"/>
                          <a:pt x="2569936" y="0"/>
                        </a:cubicBezTo>
                        <a:cubicBezTo>
                          <a:pt x="2583615" y="191215"/>
                          <a:pt x="2554348" y="243899"/>
                          <a:pt x="2569936" y="415343"/>
                        </a:cubicBezTo>
                        <a:cubicBezTo>
                          <a:pt x="2585524" y="586787"/>
                          <a:pt x="2539121" y="764531"/>
                          <a:pt x="2569936" y="883708"/>
                        </a:cubicBezTo>
                        <a:cubicBezTo>
                          <a:pt x="2600751" y="1002885"/>
                          <a:pt x="2528048" y="1153008"/>
                          <a:pt x="2569936" y="1325562"/>
                        </a:cubicBezTo>
                        <a:cubicBezTo>
                          <a:pt x="2379880" y="1352719"/>
                          <a:pt x="2315586" y="1278037"/>
                          <a:pt x="2107348" y="1325562"/>
                        </a:cubicBezTo>
                        <a:cubicBezTo>
                          <a:pt x="1899110" y="1373087"/>
                          <a:pt x="1711261" y="1301634"/>
                          <a:pt x="1567661" y="1325562"/>
                        </a:cubicBezTo>
                        <a:cubicBezTo>
                          <a:pt x="1424061" y="1349490"/>
                          <a:pt x="1217143" y="1272001"/>
                          <a:pt x="1105072" y="1325562"/>
                        </a:cubicBezTo>
                        <a:cubicBezTo>
                          <a:pt x="993001" y="1379123"/>
                          <a:pt x="820828" y="1321406"/>
                          <a:pt x="668183" y="1325562"/>
                        </a:cubicBezTo>
                        <a:cubicBezTo>
                          <a:pt x="515538" y="1329718"/>
                          <a:pt x="300629" y="1323064"/>
                          <a:pt x="0" y="1325562"/>
                        </a:cubicBezTo>
                        <a:cubicBezTo>
                          <a:pt x="-18719" y="1200071"/>
                          <a:pt x="22741" y="1095395"/>
                          <a:pt x="0" y="910219"/>
                        </a:cubicBezTo>
                        <a:cubicBezTo>
                          <a:pt x="-22741" y="725043"/>
                          <a:pt x="52756" y="551364"/>
                          <a:pt x="0" y="441854"/>
                        </a:cubicBezTo>
                        <a:cubicBezTo>
                          <a:pt x="-52756" y="332344"/>
                          <a:pt x="43268" y="1689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H(q)=?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1C6578-1F85-EE46-A24F-E87E2F63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30" y="608013"/>
            <a:ext cx="3396342" cy="849086"/>
          </a:xfrm>
          <a:prstGeom prst="rect">
            <a:avLst/>
          </a:prstGeom>
          <a:ln w="38100">
            <a:noFill/>
            <a:extLst>
              <a:ext uri="{C807C97D-BFC1-408E-A445-0C87EB9F89A2}">
                <ask:lineSketchStyleProps xmlns:ask="http://schemas.microsoft.com/office/drawing/2018/sketchyshapes" sd="816331337">
                  <a:custGeom>
                    <a:avLst/>
                    <a:gdLst>
                      <a:gd name="connsiteX0" fmla="*/ 0 w 3396342"/>
                      <a:gd name="connsiteY0" fmla="*/ 0 h 849086"/>
                      <a:gd name="connsiteX1" fmla="*/ 600020 w 3396342"/>
                      <a:gd name="connsiteY1" fmla="*/ 0 h 849086"/>
                      <a:gd name="connsiteX2" fmla="*/ 1064187 w 3396342"/>
                      <a:gd name="connsiteY2" fmla="*/ 0 h 849086"/>
                      <a:gd name="connsiteX3" fmla="*/ 1596281 w 3396342"/>
                      <a:gd name="connsiteY3" fmla="*/ 0 h 849086"/>
                      <a:gd name="connsiteX4" fmla="*/ 2230265 w 3396342"/>
                      <a:gd name="connsiteY4" fmla="*/ 0 h 849086"/>
                      <a:gd name="connsiteX5" fmla="*/ 2728395 w 3396342"/>
                      <a:gd name="connsiteY5" fmla="*/ 0 h 849086"/>
                      <a:gd name="connsiteX6" fmla="*/ 3396342 w 3396342"/>
                      <a:gd name="connsiteY6" fmla="*/ 0 h 849086"/>
                      <a:gd name="connsiteX7" fmla="*/ 3396342 w 3396342"/>
                      <a:gd name="connsiteY7" fmla="*/ 416052 h 849086"/>
                      <a:gd name="connsiteX8" fmla="*/ 3396342 w 3396342"/>
                      <a:gd name="connsiteY8" fmla="*/ 849086 h 849086"/>
                      <a:gd name="connsiteX9" fmla="*/ 2762358 w 3396342"/>
                      <a:gd name="connsiteY9" fmla="*/ 849086 h 849086"/>
                      <a:gd name="connsiteX10" fmla="*/ 2162338 w 3396342"/>
                      <a:gd name="connsiteY10" fmla="*/ 849086 h 849086"/>
                      <a:gd name="connsiteX11" fmla="*/ 1528354 w 3396342"/>
                      <a:gd name="connsiteY11" fmla="*/ 849086 h 849086"/>
                      <a:gd name="connsiteX12" fmla="*/ 962297 w 3396342"/>
                      <a:gd name="connsiteY12" fmla="*/ 849086 h 849086"/>
                      <a:gd name="connsiteX13" fmla="*/ 0 w 3396342"/>
                      <a:gd name="connsiteY13" fmla="*/ 849086 h 849086"/>
                      <a:gd name="connsiteX14" fmla="*/ 0 w 3396342"/>
                      <a:gd name="connsiteY14" fmla="*/ 416052 h 849086"/>
                      <a:gd name="connsiteX15" fmla="*/ 0 w 3396342"/>
                      <a:gd name="connsiteY15" fmla="*/ 0 h 849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396342" h="849086" fill="none" extrusionOk="0">
                        <a:moveTo>
                          <a:pt x="0" y="0"/>
                        </a:moveTo>
                        <a:cubicBezTo>
                          <a:pt x="258661" y="-23749"/>
                          <a:pt x="451637" y="12503"/>
                          <a:pt x="600020" y="0"/>
                        </a:cubicBezTo>
                        <a:cubicBezTo>
                          <a:pt x="748403" y="-12503"/>
                          <a:pt x="849954" y="51338"/>
                          <a:pt x="1064187" y="0"/>
                        </a:cubicBezTo>
                        <a:cubicBezTo>
                          <a:pt x="1278420" y="-51338"/>
                          <a:pt x="1431959" y="36792"/>
                          <a:pt x="1596281" y="0"/>
                        </a:cubicBezTo>
                        <a:cubicBezTo>
                          <a:pt x="1760603" y="-36792"/>
                          <a:pt x="2039045" y="57885"/>
                          <a:pt x="2230265" y="0"/>
                        </a:cubicBezTo>
                        <a:cubicBezTo>
                          <a:pt x="2421485" y="-57885"/>
                          <a:pt x="2508227" y="56411"/>
                          <a:pt x="2728395" y="0"/>
                        </a:cubicBezTo>
                        <a:cubicBezTo>
                          <a:pt x="2948563" y="-56411"/>
                          <a:pt x="3126645" y="13612"/>
                          <a:pt x="3396342" y="0"/>
                        </a:cubicBezTo>
                        <a:cubicBezTo>
                          <a:pt x="3433208" y="170237"/>
                          <a:pt x="3354303" y="304079"/>
                          <a:pt x="3396342" y="416052"/>
                        </a:cubicBezTo>
                        <a:cubicBezTo>
                          <a:pt x="3438381" y="528025"/>
                          <a:pt x="3346188" y="680466"/>
                          <a:pt x="3396342" y="849086"/>
                        </a:cubicBezTo>
                        <a:cubicBezTo>
                          <a:pt x="3159151" y="919549"/>
                          <a:pt x="3025847" y="817322"/>
                          <a:pt x="2762358" y="849086"/>
                        </a:cubicBezTo>
                        <a:cubicBezTo>
                          <a:pt x="2498869" y="880850"/>
                          <a:pt x="2351928" y="801125"/>
                          <a:pt x="2162338" y="849086"/>
                        </a:cubicBezTo>
                        <a:cubicBezTo>
                          <a:pt x="1972748" y="897047"/>
                          <a:pt x="1665171" y="793448"/>
                          <a:pt x="1528354" y="849086"/>
                        </a:cubicBezTo>
                        <a:cubicBezTo>
                          <a:pt x="1391537" y="904724"/>
                          <a:pt x="1129995" y="843158"/>
                          <a:pt x="962297" y="849086"/>
                        </a:cubicBezTo>
                        <a:cubicBezTo>
                          <a:pt x="794599" y="855014"/>
                          <a:pt x="418872" y="745816"/>
                          <a:pt x="0" y="849086"/>
                        </a:cubicBezTo>
                        <a:cubicBezTo>
                          <a:pt x="-20253" y="744626"/>
                          <a:pt x="27057" y="579443"/>
                          <a:pt x="0" y="416052"/>
                        </a:cubicBezTo>
                        <a:cubicBezTo>
                          <a:pt x="-27057" y="252661"/>
                          <a:pt x="21974" y="115255"/>
                          <a:pt x="0" y="0"/>
                        </a:cubicBezTo>
                        <a:close/>
                      </a:path>
                      <a:path w="3396342" h="849086" stroke="0" extrusionOk="0">
                        <a:moveTo>
                          <a:pt x="0" y="0"/>
                        </a:moveTo>
                        <a:cubicBezTo>
                          <a:pt x="175684" y="-37790"/>
                          <a:pt x="345531" y="1679"/>
                          <a:pt x="532094" y="0"/>
                        </a:cubicBezTo>
                        <a:cubicBezTo>
                          <a:pt x="718657" y="-1679"/>
                          <a:pt x="855623" y="7840"/>
                          <a:pt x="996260" y="0"/>
                        </a:cubicBezTo>
                        <a:cubicBezTo>
                          <a:pt x="1136897" y="-7840"/>
                          <a:pt x="1374209" y="51464"/>
                          <a:pt x="1596281" y="0"/>
                        </a:cubicBezTo>
                        <a:cubicBezTo>
                          <a:pt x="1818353" y="-51464"/>
                          <a:pt x="2003848" y="34791"/>
                          <a:pt x="2196301" y="0"/>
                        </a:cubicBezTo>
                        <a:cubicBezTo>
                          <a:pt x="2388754" y="-34791"/>
                          <a:pt x="2528182" y="24748"/>
                          <a:pt x="2694431" y="0"/>
                        </a:cubicBezTo>
                        <a:cubicBezTo>
                          <a:pt x="2860680" y="-24748"/>
                          <a:pt x="3216570" y="31185"/>
                          <a:pt x="3396342" y="0"/>
                        </a:cubicBezTo>
                        <a:cubicBezTo>
                          <a:pt x="3411293" y="172901"/>
                          <a:pt x="3379167" y="247604"/>
                          <a:pt x="3396342" y="407561"/>
                        </a:cubicBezTo>
                        <a:cubicBezTo>
                          <a:pt x="3413517" y="567518"/>
                          <a:pt x="3350823" y="747353"/>
                          <a:pt x="3396342" y="849086"/>
                        </a:cubicBezTo>
                        <a:cubicBezTo>
                          <a:pt x="3236494" y="873922"/>
                          <a:pt x="3081849" y="803728"/>
                          <a:pt x="2932175" y="849086"/>
                        </a:cubicBezTo>
                        <a:cubicBezTo>
                          <a:pt x="2782501" y="894444"/>
                          <a:pt x="2574842" y="784296"/>
                          <a:pt x="2332155" y="849086"/>
                        </a:cubicBezTo>
                        <a:cubicBezTo>
                          <a:pt x="2089468" y="913876"/>
                          <a:pt x="1959738" y="849009"/>
                          <a:pt x="1800061" y="849086"/>
                        </a:cubicBezTo>
                        <a:cubicBezTo>
                          <a:pt x="1640384" y="849163"/>
                          <a:pt x="1510265" y="842023"/>
                          <a:pt x="1267968" y="849086"/>
                        </a:cubicBezTo>
                        <a:cubicBezTo>
                          <a:pt x="1025671" y="856149"/>
                          <a:pt x="965806" y="795574"/>
                          <a:pt x="735874" y="849086"/>
                        </a:cubicBezTo>
                        <a:cubicBezTo>
                          <a:pt x="505942" y="902598"/>
                          <a:pt x="247676" y="799740"/>
                          <a:pt x="0" y="849086"/>
                        </a:cubicBezTo>
                        <a:cubicBezTo>
                          <a:pt x="-46573" y="767291"/>
                          <a:pt x="42542" y="609814"/>
                          <a:pt x="0" y="450016"/>
                        </a:cubicBezTo>
                        <a:cubicBezTo>
                          <a:pt x="-42542" y="290218"/>
                          <a:pt x="31078" y="1127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89061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79E6215-86DC-1E40-B08E-4ACB22AB5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30" y="1507257"/>
            <a:ext cx="4077586" cy="84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FB20BA-13FF-3E42-98B1-C8158381EDB0}"/>
              </a:ext>
            </a:extLst>
          </p:cNvPr>
          <p:cNvSpPr/>
          <p:nvPr/>
        </p:nvSpPr>
        <p:spPr>
          <a:xfrm>
            <a:off x="6749142" y="5022160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Total # of bits needed to compress a RV with distribution  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C89B2-0A77-504F-983A-125892F8D74F}"/>
              </a:ext>
            </a:extLst>
          </p:cNvPr>
          <p:cNvSpPr/>
          <p:nvPr/>
        </p:nvSpPr>
        <p:spPr>
          <a:xfrm>
            <a:off x="0" y="5022160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Total # of bits needed to describe a RV with distribution p, if your compression scheme was designed for q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6106B-8875-EC46-BBD3-C8E69E5926F3}"/>
              </a:ext>
            </a:extLst>
          </p:cNvPr>
          <p:cNvSpPr/>
          <p:nvPr/>
        </p:nvSpPr>
        <p:spPr>
          <a:xfrm>
            <a:off x="3374571" y="5054023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Extra # of bits wasted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because you used q for p</a:t>
            </a:r>
          </a:p>
        </p:txBody>
      </p:sp>
    </p:spTree>
    <p:extLst>
      <p:ext uri="{BB962C8B-B14F-4D97-AF65-F5344CB8AC3E}">
        <p14:creationId xmlns:p14="http://schemas.microsoft.com/office/powerpoint/2010/main" val="2088838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3977-580A-664F-A27C-7BE587F3A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-205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Linking KL and Cross entropy example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44299C-E90D-EC49-91B7-029A939CA380}"/>
              </a:ext>
            </a:extLst>
          </p:cNvPr>
          <p:cNvSpPr/>
          <p:nvPr/>
        </p:nvSpPr>
        <p:spPr>
          <a:xfrm>
            <a:off x="370114" y="4077450"/>
            <a:ext cx="2699658" cy="1325564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699658"/>
                      <a:gd name="connsiteY0" fmla="*/ 0 h 1325564"/>
                      <a:gd name="connsiteX1" fmla="*/ 485938 w 2699658"/>
                      <a:gd name="connsiteY1" fmla="*/ 0 h 1325564"/>
                      <a:gd name="connsiteX2" fmla="*/ 1025870 w 2699658"/>
                      <a:gd name="connsiteY2" fmla="*/ 0 h 1325564"/>
                      <a:gd name="connsiteX3" fmla="*/ 1511808 w 2699658"/>
                      <a:gd name="connsiteY3" fmla="*/ 0 h 1325564"/>
                      <a:gd name="connsiteX4" fmla="*/ 2051740 w 2699658"/>
                      <a:gd name="connsiteY4" fmla="*/ 0 h 1325564"/>
                      <a:gd name="connsiteX5" fmla="*/ 2699658 w 2699658"/>
                      <a:gd name="connsiteY5" fmla="*/ 0 h 1325564"/>
                      <a:gd name="connsiteX6" fmla="*/ 2699658 w 2699658"/>
                      <a:gd name="connsiteY6" fmla="*/ 468366 h 1325564"/>
                      <a:gd name="connsiteX7" fmla="*/ 2699658 w 2699658"/>
                      <a:gd name="connsiteY7" fmla="*/ 923476 h 1325564"/>
                      <a:gd name="connsiteX8" fmla="*/ 2699658 w 2699658"/>
                      <a:gd name="connsiteY8" fmla="*/ 1325564 h 1325564"/>
                      <a:gd name="connsiteX9" fmla="*/ 2159726 w 2699658"/>
                      <a:gd name="connsiteY9" fmla="*/ 1325564 h 1325564"/>
                      <a:gd name="connsiteX10" fmla="*/ 1673788 w 2699658"/>
                      <a:gd name="connsiteY10" fmla="*/ 1325564 h 1325564"/>
                      <a:gd name="connsiteX11" fmla="*/ 1133856 w 2699658"/>
                      <a:gd name="connsiteY11" fmla="*/ 1325564 h 1325564"/>
                      <a:gd name="connsiteX12" fmla="*/ 566928 w 2699658"/>
                      <a:gd name="connsiteY12" fmla="*/ 1325564 h 1325564"/>
                      <a:gd name="connsiteX13" fmla="*/ 0 w 2699658"/>
                      <a:gd name="connsiteY13" fmla="*/ 1325564 h 1325564"/>
                      <a:gd name="connsiteX14" fmla="*/ 0 w 2699658"/>
                      <a:gd name="connsiteY14" fmla="*/ 910221 h 1325564"/>
                      <a:gd name="connsiteX15" fmla="*/ 0 w 2699658"/>
                      <a:gd name="connsiteY15" fmla="*/ 481622 h 1325564"/>
                      <a:gd name="connsiteX16" fmla="*/ 0 w 2699658"/>
                      <a:gd name="connsiteY16" fmla="*/ 0 h 1325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99658" h="1325564" fill="none" extrusionOk="0">
                        <a:moveTo>
                          <a:pt x="0" y="0"/>
                        </a:moveTo>
                        <a:cubicBezTo>
                          <a:pt x="138751" y="-32300"/>
                          <a:pt x="345959" y="1341"/>
                          <a:pt x="485938" y="0"/>
                        </a:cubicBezTo>
                        <a:cubicBezTo>
                          <a:pt x="625917" y="-1341"/>
                          <a:pt x="777170" y="27010"/>
                          <a:pt x="1025870" y="0"/>
                        </a:cubicBezTo>
                        <a:cubicBezTo>
                          <a:pt x="1274570" y="-27010"/>
                          <a:pt x="1358263" y="1148"/>
                          <a:pt x="1511808" y="0"/>
                        </a:cubicBezTo>
                        <a:cubicBezTo>
                          <a:pt x="1665353" y="-1148"/>
                          <a:pt x="1841106" y="60965"/>
                          <a:pt x="2051740" y="0"/>
                        </a:cubicBezTo>
                        <a:cubicBezTo>
                          <a:pt x="2262374" y="-60965"/>
                          <a:pt x="2471164" y="12350"/>
                          <a:pt x="2699658" y="0"/>
                        </a:cubicBezTo>
                        <a:cubicBezTo>
                          <a:pt x="2707844" y="230018"/>
                          <a:pt x="2664576" y="325906"/>
                          <a:pt x="2699658" y="468366"/>
                        </a:cubicBezTo>
                        <a:cubicBezTo>
                          <a:pt x="2734740" y="610826"/>
                          <a:pt x="2646742" y="832075"/>
                          <a:pt x="2699658" y="923476"/>
                        </a:cubicBezTo>
                        <a:cubicBezTo>
                          <a:pt x="2752574" y="1014877"/>
                          <a:pt x="2661977" y="1188847"/>
                          <a:pt x="2699658" y="1325564"/>
                        </a:cubicBezTo>
                        <a:cubicBezTo>
                          <a:pt x="2496776" y="1328786"/>
                          <a:pt x="2301117" y="1295276"/>
                          <a:pt x="2159726" y="1325564"/>
                        </a:cubicBezTo>
                        <a:cubicBezTo>
                          <a:pt x="2018335" y="1355852"/>
                          <a:pt x="1900727" y="1293598"/>
                          <a:pt x="1673788" y="1325564"/>
                        </a:cubicBezTo>
                        <a:cubicBezTo>
                          <a:pt x="1446849" y="1357530"/>
                          <a:pt x="1380910" y="1320204"/>
                          <a:pt x="1133856" y="1325564"/>
                        </a:cubicBezTo>
                        <a:cubicBezTo>
                          <a:pt x="886802" y="1330924"/>
                          <a:pt x="799846" y="1257943"/>
                          <a:pt x="566928" y="1325564"/>
                        </a:cubicBezTo>
                        <a:cubicBezTo>
                          <a:pt x="334010" y="1393185"/>
                          <a:pt x="189650" y="1311865"/>
                          <a:pt x="0" y="1325564"/>
                        </a:cubicBezTo>
                        <a:cubicBezTo>
                          <a:pt x="-20761" y="1199650"/>
                          <a:pt x="47703" y="1055086"/>
                          <a:pt x="0" y="910221"/>
                        </a:cubicBezTo>
                        <a:cubicBezTo>
                          <a:pt x="-47703" y="765356"/>
                          <a:pt x="794" y="687169"/>
                          <a:pt x="0" y="481622"/>
                        </a:cubicBezTo>
                        <a:cubicBezTo>
                          <a:pt x="-794" y="276075"/>
                          <a:pt x="35947" y="151616"/>
                          <a:pt x="0" y="0"/>
                        </a:cubicBezTo>
                        <a:close/>
                      </a:path>
                      <a:path w="2699658" h="1325564" stroke="0" extrusionOk="0">
                        <a:moveTo>
                          <a:pt x="0" y="0"/>
                        </a:moveTo>
                        <a:cubicBezTo>
                          <a:pt x="240143" y="-32197"/>
                          <a:pt x="278712" y="57698"/>
                          <a:pt x="539932" y="0"/>
                        </a:cubicBezTo>
                        <a:cubicBezTo>
                          <a:pt x="801152" y="-57698"/>
                          <a:pt x="864513" y="60326"/>
                          <a:pt x="1106860" y="0"/>
                        </a:cubicBezTo>
                        <a:cubicBezTo>
                          <a:pt x="1349207" y="-60326"/>
                          <a:pt x="1484152" y="9824"/>
                          <a:pt x="1619795" y="0"/>
                        </a:cubicBezTo>
                        <a:cubicBezTo>
                          <a:pt x="1755438" y="-9824"/>
                          <a:pt x="1929530" y="54676"/>
                          <a:pt x="2213720" y="0"/>
                        </a:cubicBezTo>
                        <a:cubicBezTo>
                          <a:pt x="2497910" y="-54676"/>
                          <a:pt x="2598856" y="5867"/>
                          <a:pt x="2699658" y="0"/>
                        </a:cubicBezTo>
                        <a:cubicBezTo>
                          <a:pt x="2713337" y="191215"/>
                          <a:pt x="2684070" y="243899"/>
                          <a:pt x="2699658" y="415343"/>
                        </a:cubicBezTo>
                        <a:cubicBezTo>
                          <a:pt x="2715246" y="586787"/>
                          <a:pt x="2672508" y="763577"/>
                          <a:pt x="2699658" y="883709"/>
                        </a:cubicBezTo>
                        <a:cubicBezTo>
                          <a:pt x="2726808" y="1003841"/>
                          <a:pt x="2661000" y="1144488"/>
                          <a:pt x="2699658" y="1325564"/>
                        </a:cubicBezTo>
                        <a:cubicBezTo>
                          <a:pt x="2598186" y="1380552"/>
                          <a:pt x="2414167" y="1324131"/>
                          <a:pt x="2213720" y="1325564"/>
                        </a:cubicBezTo>
                        <a:cubicBezTo>
                          <a:pt x="2013273" y="1326997"/>
                          <a:pt x="1812834" y="1303253"/>
                          <a:pt x="1646791" y="1325564"/>
                        </a:cubicBezTo>
                        <a:cubicBezTo>
                          <a:pt x="1480748" y="1347875"/>
                          <a:pt x="1329662" y="1324176"/>
                          <a:pt x="1160853" y="1325564"/>
                        </a:cubicBezTo>
                        <a:cubicBezTo>
                          <a:pt x="992044" y="1326952"/>
                          <a:pt x="879268" y="1305996"/>
                          <a:pt x="701911" y="1325564"/>
                        </a:cubicBezTo>
                        <a:cubicBezTo>
                          <a:pt x="524554" y="1345132"/>
                          <a:pt x="215726" y="1282869"/>
                          <a:pt x="0" y="1325564"/>
                        </a:cubicBezTo>
                        <a:cubicBezTo>
                          <a:pt x="-18719" y="1200073"/>
                          <a:pt x="22741" y="1095397"/>
                          <a:pt x="0" y="910221"/>
                        </a:cubicBezTo>
                        <a:cubicBezTo>
                          <a:pt x="-22741" y="725045"/>
                          <a:pt x="51147" y="555440"/>
                          <a:pt x="0" y="441855"/>
                        </a:cubicBezTo>
                        <a:cubicBezTo>
                          <a:pt x="-51147" y="328270"/>
                          <a:pt x="35439" y="1755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</a:t>
            </a:r>
            <a:r>
              <a:rPr lang="en-US" dirty="0" err="1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q,p</a:t>
            </a: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)=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D29AAE-44CD-B547-8641-6A6BA15CA1A3}"/>
              </a:ext>
            </a:extLst>
          </p:cNvPr>
          <p:cNvSpPr/>
          <p:nvPr/>
        </p:nvSpPr>
        <p:spPr>
          <a:xfrm>
            <a:off x="3396342" y="4077450"/>
            <a:ext cx="2569936" cy="1325562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569936"/>
                      <a:gd name="connsiteY0" fmla="*/ 0 h 1325562"/>
                      <a:gd name="connsiteX1" fmla="*/ 462588 w 2569936"/>
                      <a:gd name="connsiteY1" fmla="*/ 0 h 1325562"/>
                      <a:gd name="connsiteX2" fmla="*/ 976576 w 2569936"/>
                      <a:gd name="connsiteY2" fmla="*/ 0 h 1325562"/>
                      <a:gd name="connsiteX3" fmla="*/ 1439164 w 2569936"/>
                      <a:gd name="connsiteY3" fmla="*/ 0 h 1325562"/>
                      <a:gd name="connsiteX4" fmla="*/ 1953151 w 2569936"/>
                      <a:gd name="connsiteY4" fmla="*/ 0 h 1325562"/>
                      <a:gd name="connsiteX5" fmla="*/ 2569936 w 2569936"/>
                      <a:gd name="connsiteY5" fmla="*/ 0 h 1325562"/>
                      <a:gd name="connsiteX6" fmla="*/ 2569936 w 2569936"/>
                      <a:gd name="connsiteY6" fmla="*/ 468365 h 1325562"/>
                      <a:gd name="connsiteX7" fmla="*/ 2569936 w 2569936"/>
                      <a:gd name="connsiteY7" fmla="*/ 923475 h 1325562"/>
                      <a:gd name="connsiteX8" fmla="*/ 2569936 w 2569936"/>
                      <a:gd name="connsiteY8" fmla="*/ 1325562 h 1325562"/>
                      <a:gd name="connsiteX9" fmla="*/ 2055949 w 2569936"/>
                      <a:gd name="connsiteY9" fmla="*/ 1325562 h 1325562"/>
                      <a:gd name="connsiteX10" fmla="*/ 1593360 w 2569936"/>
                      <a:gd name="connsiteY10" fmla="*/ 1325562 h 1325562"/>
                      <a:gd name="connsiteX11" fmla="*/ 1079373 w 2569936"/>
                      <a:gd name="connsiteY11" fmla="*/ 1325562 h 1325562"/>
                      <a:gd name="connsiteX12" fmla="*/ 539687 w 2569936"/>
                      <a:gd name="connsiteY12" fmla="*/ 1325562 h 1325562"/>
                      <a:gd name="connsiteX13" fmla="*/ 0 w 2569936"/>
                      <a:gd name="connsiteY13" fmla="*/ 1325562 h 1325562"/>
                      <a:gd name="connsiteX14" fmla="*/ 0 w 2569936"/>
                      <a:gd name="connsiteY14" fmla="*/ 910219 h 1325562"/>
                      <a:gd name="connsiteX15" fmla="*/ 0 w 2569936"/>
                      <a:gd name="connsiteY15" fmla="*/ 481621 h 1325562"/>
                      <a:gd name="connsiteX16" fmla="*/ 0 w 2569936"/>
                      <a:gd name="connsiteY16" fmla="*/ 0 h 1325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69936" h="1325562" fill="none" extrusionOk="0">
                        <a:moveTo>
                          <a:pt x="0" y="0"/>
                        </a:moveTo>
                        <a:cubicBezTo>
                          <a:pt x="168468" y="-7768"/>
                          <a:pt x="285466" y="30529"/>
                          <a:pt x="462588" y="0"/>
                        </a:cubicBezTo>
                        <a:cubicBezTo>
                          <a:pt x="639710" y="-30529"/>
                          <a:pt x="841337" y="2251"/>
                          <a:pt x="976576" y="0"/>
                        </a:cubicBezTo>
                        <a:cubicBezTo>
                          <a:pt x="1111815" y="-2251"/>
                          <a:pt x="1225020" y="2544"/>
                          <a:pt x="1439164" y="0"/>
                        </a:cubicBezTo>
                        <a:cubicBezTo>
                          <a:pt x="1653308" y="-2544"/>
                          <a:pt x="1804046" y="25155"/>
                          <a:pt x="1953151" y="0"/>
                        </a:cubicBezTo>
                        <a:cubicBezTo>
                          <a:pt x="2102256" y="-25155"/>
                          <a:pt x="2373539" y="17295"/>
                          <a:pt x="2569936" y="0"/>
                        </a:cubicBezTo>
                        <a:cubicBezTo>
                          <a:pt x="2571332" y="93822"/>
                          <a:pt x="2527277" y="335039"/>
                          <a:pt x="2569936" y="468365"/>
                        </a:cubicBezTo>
                        <a:cubicBezTo>
                          <a:pt x="2612595" y="601691"/>
                          <a:pt x="2517020" y="832074"/>
                          <a:pt x="2569936" y="923475"/>
                        </a:cubicBezTo>
                        <a:cubicBezTo>
                          <a:pt x="2622852" y="1014876"/>
                          <a:pt x="2527565" y="1195494"/>
                          <a:pt x="2569936" y="1325562"/>
                        </a:cubicBezTo>
                        <a:cubicBezTo>
                          <a:pt x="2314075" y="1342450"/>
                          <a:pt x="2226725" y="1283112"/>
                          <a:pt x="2055949" y="1325562"/>
                        </a:cubicBezTo>
                        <a:cubicBezTo>
                          <a:pt x="1885173" y="1368012"/>
                          <a:pt x="1821945" y="1296273"/>
                          <a:pt x="1593360" y="1325562"/>
                        </a:cubicBezTo>
                        <a:cubicBezTo>
                          <a:pt x="1364775" y="1354851"/>
                          <a:pt x="1200232" y="1303679"/>
                          <a:pt x="1079373" y="1325562"/>
                        </a:cubicBezTo>
                        <a:cubicBezTo>
                          <a:pt x="958514" y="1347445"/>
                          <a:pt x="786611" y="1279570"/>
                          <a:pt x="539687" y="1325562"/>
                        </a:cubicBezTo>
                        <a:cubicBezTo>
                          <a:pt x="292763" y="1371554"/>
                          <a:pt x="207416" y="1287027"/>
                          <a:pt x="0" y="1325562"/>
                        </a:cubicBezTo>
                        <a:cubicBezTo>
                          <a:pt x="-20761" y="1199648"/>
                          <a:pt x="47703" y="1055084"/>
                          <a:pt x="0" y="910219"/>
                        </a:cubicBezTo>
                        <a:cubicBezTo>
                          <a:pt x="-47703" y="765354"/>
                          <a:pt x="9512" y="685071"/>
                          <a:pt x="0" y="481621"/>
                        </a:cubicBezTo>
                        <a:cubicBezTo>
                          <a:pt x="-9512" y="278171"/>
                          <a:pt x="41953" y="150812"/>
                          <a:pt x="0" y="0"/>
                        </a:cubicBezTo>
                        <a:close/>
                      </a:path>
                      <a:path w="2569936" h="1325562" stroke="0" extrusionOk="0">
                        <a:moveTo>
                          <a:pt x="0" y="0"/>
                        </a:moveTo>
                        <a:cubicBezTo>
                          <a:pt x="249686" y="-35562"/>
                          <a:pt x="288179" y="11577"/>
                          <a:pt x="513987" y="0"/>
                        </a:cubicBezTo>
                        <a:cubicBezTo>
                          <a:pt x="739795" y="-11577"/>
                          <a:pt x="844364" y="1929"/>
                          <a:pt x="1053674" y="0"/>
                        </a:cubicBezTo>
                        <a:cubicBezTo>
                          <a:pt x="1262984" y="-1929"/>
                          <a:pt x="1309433" y="38218"/>
                          <a:pt x="1541962" y="0"/>
                        </a:cubicBezTo>
                        <a:cubicBezTo>
                          <a:pt x="1774491" y="-38218"/>
                          <a:pt x="1938741" y="2906"/>
                          <a:pt x="2107348" y="0"/>
                        </a:cubicBezTo>
                        <a:cubicBezTo>
                          <a:pt x="2275955" y="-2906"/>
                          <a:pt x="2362731" y="14292"/>
                          <a:pt x="2569936" y="0"/>
                        </a:cubicBezTo>
                        <a:cubicBezTo>
                          <a:pt x="2583615" y="191215"/>
                          <a:pt x="2554348" y="243899"/>
                          <a:pt x="2569936" y="415343"/>
                        </a:cubicBezTo>
                        <a:cubicBezTo>
                          <a:pt x="2585524" y="586787"/>
                          <a:pt x="2539121" y="764531"/>
                          <a:pt x="2569936" y="883708"/>
                        </a:cubicBezTo>
                        <a:cubicBezTo>
                          <a:pt x="2600751" y="1002885"/>
                          <a:pt x="2528048" y="1153008"/>
                          <a:pt x="2569936" y="1325562"/>
                        </a:cubicBezTo>
                        <a:cubicBezTo>
                          <a:pt x="2379880" y="1352719"/>
                          <a:pt x="2315586" y="1278037"/>
                          <a:pt x="2107348" y="1325562"/>
                        </a:cubicBezTo>
                        <a:cubicBezTo>
                          <a:pt x="1899110" y="1373087"/>
                          <a:pt x="1711261" y="1301634"/>
                          <a:pt x="1567661" y="1325562"/>
                        </a:cubicBezTo>
                        <a:cubicBezTo>
                          <a:pt x="1424061" y="1349490"/>
                          <a:pt x="1217143" y="1272001"/>
                          <a:pt x="1105072" y="1325562"/>
                        </a:cubicBezTo>
                        <a:cubicBezTo>
                          <a:pt x="993001" y="1379123"/>
                          <a:pt x="820828" y="1321406"/>
                          <a:pt x="668183" y="1325562"/>
                        </a:cubicBezTo>
                        <a:cubicBezTo>
                          <a:pt x="515538" y="1329718"/>
                          <a:pt x="300629" y="1323064"/>
                          <a:pt x="0" y="1325562"/>
                        </a:cubicBezTo>
                        <a:cubicBezTo>
                          <a:pt x="-18719" y="1200071"/>
                          <a:pt x="22741" y="1095395"/>
                          <a:pt x="0" y="910219"/>
                        </a:cubicBezTo>
                        <a:cubicBezTo>
                          <a:pt x="-22741" y="725043"/>
                          <a:pt x="52756" y="551364"/>
                          <a:pt x="0" y="441854"/>
                        </a:cubicBezTo>
                        <a:cubicBezTo>
                          <a:pt x="-52756" y="332344"/>
                          <a:pt x="43268" y="1689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D(q ∥ p)=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C8FAC-CC76-A242-8F06-5C55CA28A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43" y="1028111"/>
            <a:ext cx="24130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F2496-303D-B74A-9B8E-0620164E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078" y="871883"/>
            <a:ext cx="2971800" cy="20193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5B19FC3-AD0C-7E44-A601-A803C4F82CCE}"/>
              </a:ext>
            </a:extLst>
          </p:cNvPr>
          <p:cNvSpPr/>
          <p:nvPr/>
        </p:nvSpPr>
        <p:spPr>
          <a:xfrm>
            <a:off x="7798846" y="269573"/>
            <a:ext cx="4393154" cy="3174818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956341818">
                  <a:custGeom>
                    <a:avLst/>
                    <a:gdLst>
                      <a:gd name="connsiteX0" fmla="*/ 0 w 4393154"/>
                      <a:gd name="connsiteY0" fmla="*/ 0 h 3174818"/>
                      <a:gd name="connsiteX1" fmla="*/ 593076 w 4393154"/>
                      <a:gd name="connsiteY1" fmla="*/ 0 h 3174818"/>
                      <a:gd name="connsiteX2" fmla="*/ 1010425 w 4393154"/>
                      <a:gd name="connsiteY2" fmla="*/ 0 h 3174818"/>
                      <a:gd name="connsiteX3" fmla="*/ 1515638 w 4393154"/>
                      <a:gd name="connsiteY3" fmla="*/ 0 h 3174818"/>
                      <a:gd name="connsiteX4" fmla="*/ 2064782 w 4393154"/>
                      <a:gd name="connsiteY4" fmla="*/ 0 h 3174818"/>
                      <a:gd name="connsiteX5" fmla="*/ 2701790 w 4393154"/>
                      <a:gd name="connsiteY5" fmla="*/ 0 h 3174818"/>
                      <a:gd name="connsiteX6" fmla="*/ 3207002 w 4393154"/>
                      <a:gd name="connsiteY6" fmla="*/ 0 h 3174818"/>
                      <a:gd name="connsiteX7" fmla="*/ 3800078 w 4393154"/>
                      <a:gd name="connsiteY7" fmla="*/ 0 h 3174818"/>
                      <a:gd name="connsiteX8" fmla="*/ 4393154 w 4393154"/>
                      <a:gd name="connsiteY8" fmla="*/ 0 h 3174818"/>
                      <a:gd name="connsiteX9" fmla="*/ 4393154 w 4393154"/>
                      <a:gd name="connsiteY9" fmla="*/ 592633 h 3174818"/>
                      <a:gd name="connsiteX10" fmla="*/ 4393154 w 4393154"/>
                      <a:gd name="connsiteY10" fmla="*/ 1090021 h 3174818"/>
                      <a:gd name="connsiteX11" fmla="*/ 4393154 w 4393154"/>
                      <a:gd name="connsiteY11" fmla="*/ 1523913 h 3174818"/>
                      <a:gd name="connsiteX12" fmla="*/ 4393154 w 4393154"/>
                      <a:gd name="connsiteY12" fmla="*/ 2053049 h 3174818"/>
                      <a:gd name="connsiteX13" fmla="*/ 4393154 w 4393154"/>
                      <a:gd name="connsiteY13" fmla="*/ 2613933 h 3174818"/>
                      <a:gd name="connsiteX14" fmla="*/ 4393154 w 4393154"/>
                      <a:gd name="connsiteY14" fmla="*/ 3174818 h 3174818"/>
                      <a:gd name="connsiteX15" fmla="*/ 3887941 w 4393154"/>
                      <a:gd name="connsiteY15" fmla="*/ 3174818 h 3174818"/>
                      <a:gd name="connsiteX16" fmla="*/ 3382729 w 4393154"/>
                      <a:gd name="connsiteY16" fmla="*/ 3174818 h 3174818"/>
                      <a:gd name="connsiteX17" fmla="*/ 2877516 w 4393154"/>
                      <a:gd name="connsiteY17" fmla="*/ 3174818 h 3174818"/>
                      <a:gd name="connsiteX18" fmla="*/ 2372303 w 4393154"/>
                      <a:gd name="connsiteY18" fmla="*/ 3174818 h 3174818"/>
                      <a:gd name="connsiteX19" fmla="*/ 1867090 w 4393154"/>
                      <a:gd name="connsiteY19" fmla="*/ 3174818 h 3174818"/>
                      <a:gd name="connsiteX20" fmla="*/ 1361878 w 4393154"/>
                      <a:gd name="connsiteY20" fmla="*/ 3174818 h 3174818"/>
                      <a:gd name="connsiteX21" fmla="*/ 768802 w 4393154"/>
                      <a:gd name="connsiteY21" fmla="*/ 3174818 h 3174818"/>
                      <a:gd name="connsiteX22" fmla="*/ 0 w 4393154"/>
                      <a:gd name="connsiteY22" fmla="*/ 3174818 h 3174818"/>
                      <a:gd name="connsiteX23" fmla="*/ 0 w 4393154"/>
                      <a:gd name="connsiteY23" fmla="*/ 2645682 h 3174818"/>
                      <a:gd name="connsiteX24" fmla="*/ 0 w 4393154"/>
                      <a:gd name="connsiteY24" fmla="*/ 2116545 h 3174818"/>
                      <a:gd name="connsiteX25" fmla="*/ 0 w 4393154"/>
                      <a:gd name="connsiteY25" fmla="*/ 1523913 h 3174818"/>
                      <a:gd name="connsiteX26" fmla="*/ 0 w 4393154"/>
                      <a:gd name="connsiteY26" fmla="*/ 931280 h 3174818"/>
                      <a:gd name="connsiteX27" fmla="*/ 0 w 4393154"/>
                      <a:gd name="connsiteY27" fmla="*/ 0 h 3174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4393154" h="3174818" fill="none" extrusionOk="0">
                        <a:moveTo>
                          <a:pt x="0" y="0"/>
                        </a:moveTo>
                        <a:cubicBezTo>
                          <a:pt x="218755" y="-57339"/>
                          <a:pt x="328890" y="62848"/>
                          <a:pt x="593076" y="0"/>
                        </a:cubicBezTo>
                        <a:cubicBezTo>
                          <a:pt x="857262" y="-62848"/>
                          <a:pt x="890072" y="41231"/>
                          <a:pt x="1010425" y="0"/>
                        </a:cubicBezTo>
                        <a:cubicBezTo>
                          <a:pt x="1130778" y="-41231"/>
                          <a:pt x="1375562" y="42097"/>
                          <a:pt x="1515638" y="0"/>
                        </a:cubicBezTo>
                        <a:cubicBezTo>
                          <a:pt x="1655714" y="-42097"/>
                          <a:pt x="1804427" y="32969"/>
                          <a:pt x="2064782" y="0"/>
                        </a:cubicBezTo>
                        <a:cubicBezTo>
                          <a:pt x="2325137" y="-32969"/>
                          <a:pt x="2565802" y="12144"/>
                          <a:pt x="2701790" y="0"/>
                        </a:cubicBezTo>
                        <a:cubicBezTo>
                          <a:pt x="2837778" y="-12144"/>
                          <a:pt x="3078584" y="14500"/>
                          <a:pt x="3207002" y="0"/>
                        </a:cubicBezTo>
                        <a:cubicBezTo>
                          <a:pt x="3335420" y="-14500"/>
                          <a:pt x="3644382" y="2014"/>
                          <a:pt x="3800078" y="0"/>
                        </a:cubicBezTo>
                        <a:cubicBezTo>
                          <a:pt x="3955774" y="-2014"/>
                          <a:pt x="4141435" y="28408"/>
                          <a:pt x="4393154" y="0"/>
                        </a:cubicBezTo>
                        <a:cubicBezTo>
                          <a:pt x="4414097" y="254602"/>
                          <a:pt x="4331574" y="446388"/>
                          <a:pt x="4393154" y="592633"/>
                        </a:cubicBezTo>
                        <a:cubicBezTo>
                          <a:pt x="4454734" y="738878"/>
                          <a:pt x="4363637" y="873271"/>
                          <a:pt x="4393154" y="1090021"/>
                        </a:cubicBezTo>
                        <a:cubicBezTo>
                          <a:pt x="4422671" y="1306771"/>
                          <a:pt x="4389251" y="1310278"/>
                          <a:pt x="4393154" y="1523913"/>
                        </a:cubicBezTo>
                        <a:cubicBezTo>
                          <a:pt x="4397057" y="1737548"/>
                          <a:pt x="4361199" y="1925093"/>
                          <a:pt x="4393154" y="2053049"/>
                        </a:cubicBezTo>
                        <a:cubicBezTo>
                          <a:pt x="4425109" y="2181005"/>
                          <a:pt x="4353926" y="2345364"/>
                          <a:pt x="4393154" y="2613933"/>
                        </a:cubicBezTo>
                        <a:cubicBezTo>
                          <a:pt x="4432382" y="2882502"/>
                          <a:pt x="4367791" y="3033495"/>
                          <a:pt x="4393154" y="3174818"/>
                        </a:cubicBezTo>
                        <a:cubicBezTo>
                          <a:pt x="4177747" y="3196368"/>
                          <a:pt x="4008679" y="3154180"/>
                          <a:pt x="3887941" y="3174818"/>
                        </a:cubicBezTo>
                        <a:cubicBezTo>
                          <a:pt x="3767203" y="3195456"/>
                          <a:pt x="3571244" y="3171987"/>
                          <a:pt x="3382729" y="3174818"/>
                        </a:cubicBezTo>
                        <a:cubicBezTo>
                          <a:pt x="3194214" y="3177649"/>
                          <a:pt x="3071872" y="3146409"/>
                          <a:pt x="2877516" y="3174818"/>
                        </a:cubicBezTo>
                        <a:cubicBezTo>
                          <a:pt x="2683160" y="3203227"/>
                          <a:pt x="2583924" y="3166646"/>
                          <a:pt x="2372303" y="3174818"/>
                        </a:cubicBezTo>
                        <a:cubicBezTo>
                          <a:pt x="2160682" y="3182990"/>
                          <a:pt x="2005932" y="3143473"/>
                          <a:pt x="1867090" y="3174818"/>
                        </a:cubicBezTo>
                        <a:cubicBezTo>
                          <a:pt x="1728248" y="3206163"/>
                          <a:pt x="1550310" y="3170089"/>
                          <a:pt x="1361878" y="3174818"/>
                        </a:cubicBezTo>
                        <a:cubicBezTo>
                          <a:pt x="1173446" y="3179547"/>
                          <a:pt x="997727" y="3153287"/>
                          <a:pt x="768802" y="3174818"/>
                        </a:cubicBezTo>
                        <a:cubicBezTo>
                          <a:pt x="539877" y="3196349"/>
                          <a:pt x="252314" y="3083059"/>
                          <a:pt x="0" y="3174818"/>
                        </a:cubicBezTo>
                        <a:cubicBezTo>
                          <a:pt x="-40611" y="3013107"/>
                          <a:pt x="23476" y="2763440"/>
                          <a:pt x="0" y="2645682"/>
                        </a:cubicBezTo>
                        <a:cubicBezTo>
                          <a:pt x="-23476" y="2527924"/>
                          <a:pt x="54626" y="2256950"/>
                          <a:pt x="0" y="2116545"/>
                        </a:cubicBezTo>
                        <a:cubicBezTo>
                          <a:pt x="-54626" y="1976140"/>
                          <a:pt x="55945" y="1680173"/>
                          <a:pt x="0" y="1523913"/>
                        </a:cubicBezTo>
                        <a:cubicBezTo>
                          <a:pt x="-55945" y="1367653"/>
                          <a:pt x="55459" y="1167232"/>
                          <a:pt x="0" y="931280"/>
                        </a:cubicBezTo>
                        <a:cubicBezTo>
                          <a:pt x="-55459" y="695328"/>
                          <a:pt x="62197" y="346459"/>
                          <a:pt x="0" y="0"/>
                        </a:cubicBezTo>
                        <a:close/>
                      </a:path>
                      <a:path w="4393154" h="3174818" stroke="0" extrusionOk="0">
                        <a:moveTo>
                          <a:pt x="0" y="0"/>
                        </a:moveTo>
                        <a:cubicBezTo>
                          <a:pt x="295044" y="-7943"/>
                          <a:pt x="325964" y="32707"/>
                          <a:pt x="593076" y="0"/>
                        </a:cubicBezTo>
                        <a:cubicBezTo>
                          <a:pt x="860188" y="-32707"/>
                          <a:pt x="944032" y="16616"/>
                          <a:pt x="1186152" y="0"/>
                        </a:cubicBezTo>
                        <a:cubicBezTo>
                          <a:pt x="1428272" y="-16616"/>
                          <a:pt x="1591572" y="12553"/>
                          <a:pt x="1823159" y="0"/>
                        </a:cubicBezTo>
                        <a:cubicBezTo>
                          <a:pt x="2054746" y="-12553"/>
                          <a:pt x="2290633" y="66559"/>
                          <a:pt x="2416235" y="0"/>
                        </a:cubicBezTo>
                        <a:cubicBezTo>
                          <a:pt x="2541837" y="-66559"/>
                          <a:pt x="2628831" y="20042"/>
                          <a:pt x="2833584" y="0"/>
                        </a:cubicBezTo>
                        <a:cubicBezTo>
                          <a:pt x="3038337" y="-20042"/>
                          <a:pt x="3146139" y="8961"/>
                          <a:pt x="3338797" y="0"/>
                        </a:cubicBezTo>
                        <a:cubicBezTo>
                          <a:pt x="3531455" y="-8961"/>
                          <a:pt x="3547555" y="2601"/>
                          <a:pt x="3756147" y="0"/>
                        </a:cubicBezTo>
                        <a:cubicBezTo>
                          <a:pt x="3964739" y="-2601"/>
                          <a:pt x="4077725" y="57369"/>
                          <a:pt x="4393154" y="0"/>
                        </a:cubicBezTo>
                        <a:cubicBezTo>
                          <a:pt x="4447614" y="109515"/>
                          <a:pt x="4392206" y="286558"/>
                          <a:pt x="4393154" y="465640"/>
                        </a:cubicBezTo>
                        <a:cubicBezTo>
                          <a:pt x="4394102" y="644722"/>
                          <a:pt x="4370272" y="782119"/>
                          <a:pt x="4393154" y="963028"/>
                        </a:cubicBezTo>
                        <a:cubicBezTo>
                          <a:pt x="4416036" y="1143937"/>
                          <a:pt x="4338861" y="1268977"/>
                          <a:pt x="4393154" y="1523913"/>
                        </a:cubicBezTo>
                        <a:cubicBezTo>
                          <a:pt x="4447447" y="1778849"/>
                          <a:pt x="4365962" y="1867865"/>
                          <a:pt x="4393154" y="2084797"/>
                        </a:cubicBezTo>
                        <a:cubicBezTo>
                          <a:pt x="4420346" y="2301729"/>
                          <a:pt x="4353153" y="2471384"/>
                          <a:pt x="4393154" y="2677430"/>
                        </a:cubicBezTo>
                        <a:cubicBezTo>
                          <a:pt x="4433155" y="2883476"/>
                          <a:pt x="4353377" y="2987740"/>
                          <a:pt x="4393154" y="3174818"/>
                        </a:cubicBezTo>
                        <a:cubicBezTo>
                          <a:pt x="4235800" y="3211671"/>
                          <a:pt x="4025843" y="3141656"/>
                          <a:pt x="3887941" y="3174818"/>
                        </a:cubicBezTo>
                        <a:cubicBezTo>
                          <a:pt x="3750039" y="3207980"/>
                          <a:pt x="3421711" y="3114369"/>
                          <a:pt x="3294866" y="3174818"/>
                        </a:cubicBezTo>
                        <a:cubicBezTo>
                          <a:pt x="3168021" y="3235267"/>
                          <a:pt x="2922990" y="3158448"/>
                          <a:pt x="2745721" y="3174818"/>
                        </a:cubicBezTo>
                        <a:cubicBezTo>
                          <a:pt x="2568452" y="3191188"/>
                          <a:pt x="2353662" y="3107934"/>
                          <a:pt x="2152645" y="3174818"/>
                        </a:cubicBezTo>
                        <a:cubicBezTo>
                          <a:pt x="1951628" y="3241702"/>
                          <a:pt x="1831507" y="3123071"/>
                          <a:pt x="1559570" y="3174818"/>
                        </a:cubicBezTo>
                        <a:cubicBezTo>
                          <a:pt x="1287633" y="3226565"/>
                          <a:pt x="1302195" y="3135867"/>
                          <a:pt x="1054357" y="3174818"/>
                        </a:cubicBezTo>
                        <a:cubicBezTo>
                          <a:pt x="806519" y="3213769"/>
                          <a:pt x="256757" y="3137471"/>
                          <a:pt x="0" y="3174818"/>
                        </a:cubicBezTo>
                        <a:cubicBezTo>
                          <a:pt x="-34764" y="3008769"/>
                          <a:pt x="3393" y="2939761"/>
                          <a:pt x="0" y="2740926"/>
                        </a:cubicBezTo>
                        <a:cubicBezTo>
                          <a:pt x="-3393" y="2542091"/>
                          <a:pt x="51677" y="2333264"/>
                          <a:pt x="0" y="2211790"/>
                        </a:cubicBezTo>
                        <a:cubicBezTo>
                          <a:pt x="-51677" y="2090316"/>
                          <a:pt x="40573" y="1896233"/>
                          <a:pt x="0" y="1650905"/>
                        </a:cubicBezTo>
                        <a:cubicBezTo>
                          <a:pt x="-40573" y="1405578"/>
                          <a:pt x="31730" y="1335015"/>
                          <a:pt x="0" y="1058273"/>
                        </a:cubicBezTo>
                        <a:cubicBezTo>
                          <a:pt x="-31730" y="781531"/>
                          <a:pt x="17041" y="726209"/>
                          <a:pt x="0" y="592633"/>
                        </a:cubicBezTo>
                        <a:cubicBezTo>
                          <a:pt x="-17041" y="459057"/>
                          <a:pt x="65436" y="1197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632" dist="67369" dir="3480000" algn="tl" rotWithShape="0">
              <a:schemeClr val="tx1">
                <a:alpha val="27203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403C62-FBEA-1546-A13D-5DB29A382B57}"/>
              </a:ext>
            </a:extLst>
          </p:cNvPr>
          <p:cNvSpPr/>
          <p:nvPr/>
        </p:nvSpPr>
        <p:spPr>
          <a:xfrm>
            <a:off x="8345833" y="66796"/>
            <a:ext cx="975456" cy="403503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805078884">
                  <a:custGeom>
                    <a:avLst/>
                    <a:gdLst>
                      <a:gd name="connsiteX0" fmla="*/ 0 w 975456"/>
                      <a:gd name="connsiteY0" fmla="*/ 0 h 403503"/>
                      <a:gd name="connsiteX1" fmla="*/ 468219 w 975456"/>
                      <a:gd name="connsiteY1" fmla="*/ 0 h 403503"/>
                      <a:gd name="connsiteX2" fmla="*/ 975456 w 975456"/>
                      <a:gd name="connsiteY2" fmla="*/ 0 h 403503"/>
                      <a:gd name="connsiteX3" fmla="*/ 975456 w 975456"/>
                      <a:gd name="connsiteY3" fmla="*/ 403503 h 403503"/>
                      <a:gd name="connsiteX4" fmla="*/ 477973 w 975456"/>
                      <a:gd name="connsiteY4" fmla="*/ 403503 h 403503"/>
                      <a:gd name="connsiteX5" fmla="*/ 0 w 975456"/>
                      <a:gd name="connsiteY5" fmla="*/ 403503 h 403503"/>
                      <a:gd name="connsiteX6" fmla="*/ 0 w 975456"/>
                      <a:gd name="connsiteY6" fmla="*/ 0 h 403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75456" h="403503" fill="none" extrusionOk="0">
                        <a:moveTo>
                          <a:pt x="0" y="0"/>
                        </a:moveTo>
                        <a:cubicBezTo>
                          <a:pt x="194650" y="-24546"/>
                          <a:pt x="299422" y="17740"/>
                          <a:pt x="468219" y="0"/>
                        </a:cubicBezTo>
                        <a:cubicBezTo>
                          <a:pt x="637016" y="-17740"/>
                          <a:pt x="804846" y="15223"/>
                          <a:pt x="975456" y="0"/>
                        </a:cubicBezTo>
                        <a:cubicBezTo>
                          <a:pt x="999485" y="173053"/>
                          <a:pt x="970513" y="223086"/>
                          <a:pt x="975456" y="403503"/>
                        </a:cubicBezTo>
                        <a:cubicBezTo>
                          <a:pt x="803018" y="455141"/>
                          <a:pt x="618255" y="348397"/>
                          <a:pt x="477973" y="403503"/>
                        </a:cubicBezTo>
                        <a:cubicBezTo>
                          <a:pt x="337691" y="458609"/>
                          <a:pt x="212286" y="394985"/>
                          <a:pt x="0" y="403503"/>
                        </a:cubicBezTo>
                        <a:cubicBezTo>
                          <a:pt x="-26416" y="274619"/>
                          <a:pt x="32532" y="181998"/>
                          <a:pt x="0" y="0"/>
                        </a:cubicBezTo>
                        <a:close/>
                      </a:path>
                      <a:path w="975456" h="403503" stroke="0" extrusionOk="0">
                        <a:moveTo>
                          <a:pt x="0" y="0"/>
                        </a:moveTo>
                        <a:cubicBezTo>
                          <a:pt x="138303" y="-16962"/>
                          <a:pt x="371597" y="13971"/>
                          <a:pt x="487728" y="0"/>
                        </a:cubicBezTo>
                        <a:cubicBezTo>
                          <a:pt x="603859" y="-13971"/>
                          <a:pt x="843636" y="9400"/>
                          <a:pt x="975456" y="0"/>
                        </a:cubicBezTo>
                        <a:cubicBezTo>
                          <a:pt x="1007432" y="155549"/>
                          <a:pt x="974580" y="307195"/>
                          <a:pt x="975456" y="403503"/>
                        </a:cubicBezTo>
                        <a:cubicBezTo>
                          <a:pt x="861747" y="443405"/>
                          <a:pt x="653367" y="379223"/>
                          <a:pt x="516992" y="403503"/>
                        </a:cubicBezTo>
                        <a:cubicBezTo>
                          <a:pt x="380617" y="427783"/>
                          <a:pt x="168727" y="364371"/>
                          <a:pt x="0" y="403503"/>
                        </a:cubicBezTo>
                        <a:cubicBezTo>
                          <a:pt x="-22240" y="223216"/>
                          <a:pt x="22604" y="1508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entury Gothic" panose="020B0502020202020204" pitchFamily="34" charset="0"/>
                <a:ea typeface="Ayuthaya" pitchFamily="2" charset="-34"/>
                <a:cs typeface="Ayuthaya" pitchFamily="2" charset="-34"/>
              </a:rPr>
              <a:t>Recall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4CA8F-F9EE-524E-AB9F-D6183AE50BBF}"/>
              </a:ext>
            </a:extLst>
          </p:cNvPr>
          <p:cNvSpPr/>
          <p:nvPr/>
        </p:nvSpPr>
        <p:spPr>
          <a:xfrm>
            <a:off x="7964006" y="2559120"/>
            <a:ext cx="3072358" cy="369332"/>
          </a:xfrm>
          <a:prstGeom prst="rect">
            <a:avLst/>
          </a:prstGeom>
          <a:solidFill>
            <a:schemeClr val="bg2">
              <a:lumMod val="90000"/>
              <a:alpha val="95000"/>
            </a:schemeClr>
          </a:solidFill>
          <a:effectLst>
            <a:outerShdw blurRad="189656" dist="38100" dir="2700000" sx="106000" sy="106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Link: H(</a:t>
            </a:r>
            <a:r>
              <a:rPr lang="en-US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q,p</a:t>
            </a:r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)= D(q ∥ p)+H(q)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B94D9DF-D9D8-2142-A6E6-94EB659F64F8}"/>
              </a:ext>
            </a:extLst>
          </p:cNvPr>
          <p:cNvSpPr/>
          <p:nvPr/>
        </p:nvSpPr>
        <p:spPr>
          <a:xfrm>
            <a:off x="6225724" y="4094527"/>
            <a:ext cx="2569936" cy="1325562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569936"/>
                      <a:gd name="connsiteY0" fmla="*/ 0 h 1325562"/>
                      <a:gd name="connsiteX1" fmla="*/ 462588 w 2569936"/>
                      <a:gd name="connsiteY1" fmla="*/ 0 h 1325562"/>
                      <a:gd name="connsiteX2" fmla="*/ 976576 w 2569936"/>
                      <a:gd name="connsiteY2" fmla="*/ 0 h 1325562"/>
                      <a:gd name="connsiteX3" fmla="*/ 1439164 w 2569936"/>
                      <a:gd name="connsiteY3" fmla="*/ 0 h 1325562"/>
                      <a:gd name="connsiteX4" fmla="*/ 1953151 w 2569936"/>
                      <a:gd name="connsiteY4" fmla="*/ 0 h 1325562"/>
                      <a:gd name="connsiteX5" fmla="*/ 2569936 w 2569936"/>
                      <a:gd name="connsiteY5" fmla="*/ 0 h 1325562"/>
                      <a:gd name="connsiteX6" fmla="*/ 2569936 w 2569936"/>
                      <a:gd name="connsiteY6" fmla="*/ 468365 h 1325562"/>
                      <a:gd name="connsiteX7" fmla="*/ 2569936 w 2569936"/>
                      <a:gd name="connsiteY7" fmla="*/ 923475 h 1325562"/>
                      <a:gd name="connsiteX8" fmla="*/ 2569936 w 2569936"/>
                      <a:gd name="connsiteY8" fmla="*/ 1325562 h 1325562"/>
                      <a:gd name="connsiteX9" fmla="*/ 2055949 w 2569936"/>
                      <a:gd name="connsiteY9" fmla="*/ 1325562 h 1325562"/>
                      <a:gd name="connsiteX10" fmla="*/ 1593360 w 2569936"/>
                      <a:gd name="connsiteY10" fmla="*/ 1325562 h 1325562"/>
                      <a:gd name="connsiteX11" fmla="*/ 1079373 w 2569936"/>
                      <a:gd name="connsiteY11" fmla="*/ 1325562 h 1325562"/>
                      <a:gd name="connsiteX12" fmla="*/ 539687 w 2569936"/>
                      <a:gd name="connsiteY12" fmla="*/ 1325562 h 1325562"/>
                      <a:gd name="connsiteX13" fmla="*/ 0 w 2569936"/>
                      <a:gd name="connsiteY13" fmla="*/ 1325562 h 1325562"/>
                      <a:gd name="connsiteX14" fmla="*/ 0 w 2569936"/>
                      <a:gd name="connsiteY14" fmla="*/ 910219 h 1325562"/>
                      <a:gd name="connsiteX15" fmla="*/ 0 w 2569936"/>
                      <a:gd name="connsiteY15" fmla="*/ 481621 h 1325562"/>
                      <a:gd name="connsiteX16" fmla="*/ 0 w 2569936"/>
                      <a:gd name="connsiteY16" fmla="*/ 0 h 1325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69936" h="1325562" fill="none" extrusionOk="0">
                        <a:moveTo>
                          <a:pt x="0" y="0"/>
                        </a:moveTo>
                        <a:cubicBezTo>
                          <a:pt x="168468" y="-7768"/>
                          <a:pt x="285466" y="30529"/>
                          <a:pt x="462588" y="0"/>
                        </a:cubicBezTo>
                        <a:cubicBezTo>
                          <a:pt x="639710" y="-30529"/>
                          <a:pt x="841337" y="2251"/>
                          <a:pt x="976576" y="0"/>
                        </a:cubicBezTo>
                        <a:cubicBezTo>
                          <a:pt x="1111815" y="-2251"/>
                          <a:pt x="1225020" y="2544"/>
                          <a:pt x="1439164" y="0"/>
                        </a:cubicBezTo>
                        <a:cubicBezTo>
                          <a:pt x="1653308" y="-2544"/>
                          <a:pt x="1804046" y="25155"/>
                          <a:pt x="1953151" y="0"/>
                        </a:cubicBezTo>
                        <a:cubicBezTo>
                          <a:pt x="2102256" y="-25155"/>
                          <a:pt x="2373539" y="17295"/>
                          <a:pt x="2569936" y="0"/>
                        </a:cubicBezTo>
                        <a:cubicBezTo>
                          <a:pt x="2571332" y="93822"/>
                          <a:pt x="2527277" y="335039"/>
                          <a:pt x="2569936" y="468365"/>
                        </a:cubicBezTo>
                        <a:cubicBezTo>
                          <a:pt x="2612595" y="601691"/>
                          <a:pt x="2517020" y="832074"/>
                          <a:pt x="2569936" y="923475"/>
                        </a:cubicBezTo>
                        <a:cubicBezTo>
                          <a:pt x="2622852" y="1014876"/>
                          <a:pt x="2527565" y="1195494"/>
                          <a:pt x="2569936" y="1325562"/>
                        </a:cubicBezTo>
                        <a:cubicBezTo>
                          <a:pt x="2314075" y="1342450"/>
                          <a:pt x="2226725" y="1283112"/>
                          <a:pt x="2055949" y="1325562"/>
                        </a:cubicBezTo>
                        <a:cubicBezTo>
                          <a:pt x="1885173" y="1368012"/>
                          <a:pt x="1821945" y="1296273"/>
                          <a:pt x="1593360" y="1325562"/>
                        </a:cubicBezTo>
                        <a:cubicBezTo>
                          <a:pt x="1364775" y="1354851"/>
                          <a:pt x="1200232" y="1303679"/>
                          <a:pt x="1079373" y="1325562"/>
                        </a:cubicBezTo>
                        <a:cubicBezTo>
                          <a:pt x="958514" y="1347445"/>
                          <a:pt x="786611" y="1279570"/>
                          <a:pt x="539687" y="1325562"/>
                        </a:cubicBezTo>
                        <a:cubicBezTo>
                          <a:pt x="292763" y="1371554"/>
                          <a:pt x="207416" y="1287027"/>
                          <a:pt x="0" y="1325562"/>
                        </a:cubicBezTo>
                        <a:cubicBezTo>
                          <a:pt x="-20761" y="1199648"/>
                          <a:pt x="47703" y="1055084"/>
                          <a:pt x="0" y="910219"/>
                        </a:cubicBezTo>
                        <a:cubicBezTo>
                          <a:pt x="-47703" y="765354"/>
                          <a:pt x="9512" y="685071"/>
                          <a:pt x="0" y="481621"/>
                        </a:cubicBezTo>
                        <a:cubicBezTo>
                          <a:pt x="-9512" y="278171"/>
                          <a:pt x="41953" y="150812"/>
                          <a:pt x="0" y="0"/>
                        </a:cubicBezTo>
                        <a:close/>
                      </a:path>
                      <a:path w="2569936" h="1325562" stroke="0" extrusionOk="0">
                        <a:moveTo>
                          <a:pt x="0" y="0"/>
                        </a:moveTo>
                        <a:cubicBezTo>
                          <a:pt x="249686" y="-35562"/>
                          <a:pt x="288179" y="11577"/>
                          <a:pt x="513987" y="0"/>
                        </a:cubicBezTo>
                        <a:cubicBezTo>
                          <a:pt x="739795" y="-11577"/>
                          <a:pt x="844364" y="1929"/>
                          <a:pt x="1053674" y="0"/>
                        </a:cubicBezTo>
                        <a:cubicBezTo>
                          <a:pt x="1262984" y="-1929"/>
                          <a:pt x="1309433" y="38218"/>
                          <a:pt x="1541962" y="0"/>
                        </a:cubicBezTo>
                        <a:cubicBezTo>
                          <a:pt x="1774491" y="-38218"/>
                          <a:pt x="1938741" y="2906"/>
                          <a:pt x="2107348" y="0"/>
                        </a:cubicBezTo>
                        <a:cubicBezTo>
                          <a:pt x="2275955" y="-2906"/>
                          <a:pt x="2362731" y="14292"/>
                          <a:pt x="2569936" y="0"/>
                        </a:cubicBezTo>
                        <a:cubicBezTo>
                          <a:pt x="2583615" y="191215"/>
                          <a:pt x="2554348" y="243899"/>
                          <a:pt x="2569936" y="415343"/>
                        </a:cubicBezTo>
                        <a:cubicBezTo>
                          <a:pt x="2585524" y="586787"/>
                          <a:pt x="2539121" y="764531"/>
                          <a:pt x="2569936" y="883708"/>
                        </a:cubicBezTo>
                        <a:cubicBezTo>
                          <a:pt x="2600751" y="1002885"/>
                          <a:pt x="2528048" y="1153008"/>
                          <a:pt x="2569936" y="1325562"/>
                        </a:cubicBezTo>
                        <a:cubicBezTo>
                          <a:pt x="2379880" y="1352719"/>
                          <a:pt x="2315586" y="1278037"/>
                          <a:pt x="2107348" y="1325562"/>
                        </a:cubicBezTo>
                        <a:cubicBezTo>
                          <a:pt x="1899110" y="1373087"/>
                          <a:pt x="1711261" y="1301634"/>
                          <a:pt x="1567661" y="1325562"/>
                        </a:cubicBezTo>
                        <a:cubicBezTo>
                          <a:pt x="1424061" y="1349490"/>
                          <a:pt x="1217143" y="1272001"/>
                          <a:pt x="1105072" y="1325562"/>
                        </a:cubicBezTo>
                        <a:cubicBezTo>
                          <a:pt x="993001" y="1379123"/>
                          <a:pt x="820828" y="1321406"/>
                          <a:pt x="668183" y="1325562"/>
                        </a:cubicBezTo>
                        <a:cubicBezTo>
                          <a:pt x="515538" y="1329718"/>
                          <a:pt x="300629" y="1323064"/>
                          <a:pt x="0" y="1325562"/>
                        </a:cubicBezTo>
                        <a:cubicBezTo>
                          <a:pt x="-18719" y="1200071"/>
                          <a:pt x="22741" y="1095395"/>
                          <a:pt x="0" y="910219"/>
                        </a:cubicBezTo>
                        <a:cubicBezTo>
                          <a:pt x="-22741" y="725043"/>
                          <a:pt x="52756" y="551364"/>
                          <a:pt x="0" y="441854"/>
                        </a:cubicBezTo>
                        <a:cubicBezTo>
                          <a:pt x="-52756" y="332344"/>
                          <a:pt x="43268" y="16893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H(q)=0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1C6578-1F85-EE46-A24F-E87E2F63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630" y="608013"/>
            <a:ext cx="3396342" cy="849086"/>
          </a:xfrm>
          <a:prstGeom prst="rect">
            <a:avLst/>
          </a:prstGeom>
          <a:ln w="38100">
            <a:noFill/>
            <a:extLst>
              <a:ext uri="{C807C97D-BFC1-408E-A445-0C87EB9F89A2}">
                <ask:lineSketchStyleProps xmlns:ask="http://schemas.microsoft.com/office/drawing/2018/sketchyshapes" sd="816331337">
                  <a:custGeom>
                    <a:avLst/>
                    <a:gdLst>
                      <a:gd name="connsiteX0" fmla="*/ 0 w 3396342"/>
                      <a:gd name="connsiteY0" fmla="*/ 0 h 849086"/>
                      <a:gd name="connsiteX1" fmla="*/ 600020 w 3396342"/>
                      <a:gd name="connsiteY1" fmla="*/ 0 h 849086"/>
                      <a:gd name="connsiteX2" fmla="*/ 1064187 w 3396342"/>
                      <a:gd name="connsiteY2" fmla="*/ 0 h 849086"/>
                      <a:gd name="connsiteX3" fmla="*/ 1596281 w 3396342"/>
                      <a:gd name="connsiteY3" fmla="*/ 0 h 849086"/>
                      <a:gd name="connsiteX4" fmla="*/ 2230265 w 3396342"/>
                      <a:gd name="connsiteY4" fmla="*/ 0 h 849086"/>
                      <a:gd name="connsiteX5" fmla="*/ 2728395 w 3396342"/>
                      <a:gd name="connsiteY5" fmla="*/ 0 h 849086"/>
                      <a:gd name="connsiteX6" fmla="*/ 3396342 w 3396342"/>
                      <a:gd name="connsiteY6" fmla="*/ 0 h 849086"/>
                      <a:gd name="connsiteX7" fmla="*/ 3396342 w 3396342"/>
                      <a:gd name="connsiteY7" fmla="*/ 416052 h 849086"/>
                      <a:gd name="connsiteX8" fmla="*/ 3396342 w 3396342"/>
                      <a:gd name="connsiteY8" fmla="*/ 849086 h 849086"/>
                      <a:gd name="connsiteX9" fmla="*/ 2762358 w 3396342"/>
                      <a:gd name="connsiteY9" fmla="*/ 849086 h 849086"/>
                      <a:gd name="connsiteX10" fmla="*/ 2162338 w 3396342"/>
                      <a:gd name="connsiteY10" fmla="*/ 849086 h 849086"/>
                      <a:gd name="connsiteX11" fmla="*/ 1528354 w 3396342"/>
                      <a:gd name="connsiteY11" fmla="*/ 849086 h 849086"/>
                      <a:gd name="connsiteX12" fmla="*/ 962297 w 3396342"/>
                      <a:gd name="connsiteY12" fmla="*/ 849086 h 849086"/>
                      <a:gd name="connsiteX13" fmla="*/ 0 w 3396342"/>
                      <a:gd name="connsiteY13" fmla="*/ 849086 h 849086"/>
                      <a:gd name="connsiteX14" fmla="*/ 0 w 3396342"/>
                      <a:gd name="connsiteY14" fmla="*/ 416052 h 849086"/>
                      <a:gd name="connsiteX15" fmla="*/ 0 w 3396342"/>
                      <a:gd name="connsiteY15" fmla="*/ 0 h 849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396342" h="849086" fill="none" extrusionOk="0">
                        <a:moveTo>
                          <a:pt x="0" y="0"/>
                        </a:moveTo>
                        <a:cubicBezTo>
                          <a:pt x="258661" y="-23749"/>
                          <a:pt x="451637" y="12503"/>
                          <a:pt x="600020" y="0"/>
                        </a:cubicBezTo>
                        <a:cubicBezTo>
                          <a:pt x="748403" y="-12503"/>
                          <a:pt x="849954" y="51338"/>
                          <a:pt x="1064187" y="0"/>
                        </a:cubicBezTo>
                        <a:cubicBezTo>
                          <a:pt x="1278420" y="-51338"/>
                          <a:pt x="1431959" y="36792"/>
                          <a:pt x="1596281" y="0"/>
                        </a:cubicBezTo>
                        <a:cubicBezTo>
                          <a:pt x="1760603" y="-36792"/>
                          <a:pt x="2039045" y="57885"/>
                          <a:pt x="2230265" y="0"/>
                        </a:cubicBezTo>
                        <a:cubicBezTo>
                          <a:pt x="2421485" y="-57885"/>
                          <a:pt x="2508227" y="56411"/>
                          <a:pt x="2728395" y="0"/>
                        </a:cubicBezTo>
                        <a:cubicBezTo>
                          <a:pt x="2948563" y="-56411"/>
                          <a:pt x="3126645" y="13612"/>
                          <a:pt x="3396342" y="0"/>
                        </a:cubicBezTo>
                        <a:cubicBezTo>
                          <a:pt x="3433208" y="170237"/>
                          <a:pt x="3354303" y="304079"/>
                          <a:pt x="3396342" y="416052"/>
                        </a:cubicBezTo>
                        <a:cubicBezTo>
                          <a:pt x="3438381" y="528025"/>
                          <a:pt x="3346188" y="680466"/>
                          <a:pt x="3396342" y="849086"/>
                        </a:cubicBezTo>
                        <a:cubicBezTo>
                          <a:pt x="3159151" y="919549"/>
                          <a:pt x="3025847" y="817322"/>
                          <a:pt x="2762358" y="849086"/>
                        </a:cubicBezTo>
                        <a:cubicBezTo>
                          <a:pt x="2498869" y="880850"/>
                          <a:pt x="2351928" y="801125"/>
                          <a:pt x="2162338" y="849086"/>
                        </a:cubicBezTo>
                        <a:cubicBezTo>
                          <a:pt x="1972748" y="897047"/>
                          <a:pt x="1665171" y="793448"/>
                          <a:pt x="1528354" y="849086"/>
                        </a:cubicBezTo>
                        <a:cubicBezTo>
                          <a:pt x="1391537" y="904724"/>
                          <a:pt x="1129995" y="843158"/>
                          <a:pt x="962297" y="849086"/>
                        </a:cubicBezTo>
                        <a:cubicBezTo>
                          <a:pt x="794599" y="855014"/>
                          <a:pt x="418872" y="745816"/>
                          <a:pt x="0" y="849086"/>
                        </a:cubicBezTo>
                        <a:cubicBezTo>
                          <a:pt x="-20253" y="744626"/>
                          <a:pt x="27057" y="579443"/>
                          <a:pt x="0" y="416052"/>
                        </a:cubicBezTo>
                        <a:cubicBezTo>
                          <a:pt x="-27057" y="252661"/>
                          <a:pt x="21974" y="115255"/>
                          <a:pt x="0" y="0"/>
                        </a:cubicBezTo>
                        <a:close/>
                      </a:path>
                      <a:path w="3396342" h="849086" stroke="0" extrusionOk="0">
                        <a:moveTo>
                          <a:pt x="0" y="0"/>
                        </a:moveTo>
                        <a:cubicBezTo>
                          <a:pt x="175684" y="-37790"/>
                          <a:pt x="345531" y="1679"/>
                          <a:pt x="532094" y="0"/>
                        </a:cubicBezTo>
                        <a:cubicBezTo>
                          <a:pt x="718657" y="-1679"/>
                          <a:pt x="855623" y="7840"/>
                          <a:pt x="996260" y="0"/>
                        </a:cubicBezTo>
                        <a:cubicBezTo>
                          <a:pt x="1136897" y="-7840"/>
                          <a:pt x="1374209" y="51464"/>
                          <a:pt x="1596281" y="0"/>
                        </a:cubicBezTo>
                        <a:cubicBezTo>
                          <a:pt x="1818353" y="-51464"/>
                          <a:pt x="2003848" y="34791"/>
                          <a:pt x="2196301" y="0"/>
                        </a:cubicBezTo>
                        <a:cubicBezTo>
                          <a:pt x="2388754" y="-34791"/>
                          <a:pt x="2528182" y="24748"/>
                          <a:pt x="2694431" y="0"/>
                        </a:cubicBezTo>
                        <a:cubicBezTo>
                          <a:pt x="2860680" y="-24748"/>
                          <a:pt x="3216570" y="31185"/>
                          <a:pt x="3396342" y="0"/>
                        </a:cubicBezTo>
                        <a:cubicBezTo>
                          <a:pt x="3411293" y="172901"/>
                          <a:pt x="3379167" y="247604"/>
                          <a:pt x="3396342" y="407561"/>
                        </a:cubicBezTo>
                        <a:cubicBezTo>
                          <a:pt x="3413517" y="567518"/>
                          <a:pt x="3350823" y="747353"/>
                          <a:pt x="3396342" y="849086"/>
                        </a:cubicBezTo>
                        <a:cubicBezTo>
                          <a:pt x="3236494" y="873922"/>
                          <a:pt x="3081849" y="803728"/>
                          <a:pt x="2932175" y="849086"/>
                        </a:cubicBezTo>
                        <a:cubicBezTo>
                          <a:pt x="2782501" y="894444"/>
                          <a:pt x="2574842" y="784296"/>
                          <a:pt x="2332155" y="849086"/>
                        </a:cubicBezTo>
                        <a:cubicBezTo>
                          <a:pt x="2089468" y="913876"/>
                          <a:pt x="1959738" y="849009"/>
                          <a:pt x="1800061" y="849086"/>
                        </a:cubicBezTo>
                        <a:cubicBezTo>
                          <a:pt x="1640384" y="849163"/>
                          <a:pt x="1510265" y="842023"/>
                          <a:pt x="1267968" y="849086"/>
                        </a:cubicBezTo>
                        <a:cubicBezTo>
                          <a:pt x="1025671" y="856149"/>
                          <a:pt x="965806" y="795574"/>
                          <a:pt x="735874" y="849086"/>
                        </a:cubicBezTo>
                        <a:cubicBezTo>
                          <a:pt x="505942" y="902598"/>
                          <a:pt x="247676" y="799740"/>
                          <a:pt x="0" y="849086"/>
                        </a:cubicBezTo>
                        <a:cubicBezTo>
                          <a:pt x="-46573" y="767291"/>
                          <a:pt x="42542" y="609814"/>
                          <a:pt x="0" y="450016"/>
                        </a:cubicBezTo>
                        <a:cubicBezTo>
                          <a:pt x="-42542" y="290218"/>
                          <a:pt x="31078" y="1127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89061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79E6215-86DC-1E40-B08E-4ACB22AB5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630" y="1507257"/>
            <a:ext cx="4077586" cy="84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2FB20BA-13FF-3E42-98B1-C8158381EDB0}"/>
              </a:ext>
            </a:extLst>
          </p:cNvPr>
          <p:cNvSpPr/>
          <p:nvPr/>
        </p:nvSpPr>
        <p:spPr>
          <a:xfrm>
            <a:off x="6749142" y="5022160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Total # of bits needed to compress a RV with distribution  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AC89B2-0A77-504F-983A-125892F8D74F}"/>
              </a:ext>
            </a:extLst>
          </p:cNvPr>
          <p:cNvSpPr/>
          <p:nvPr/>
        </p:nvSpPr>
        <p:spPr>
          <a:xfrm>
            <a:off x="0" y="5022160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Total # of bits needed to describe a RV with distribution p, if your compression scheme was designed for q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6106B-8875-EC46-BBD3-C8E69E5926F3}"/>
              </a:ext>
            </a:extLst>
          </p:cNvPr>
          <p:cNvSpPr/>
          <p:nvPr/>
        </p:nvSpPr>
        <p:spPr>
          <a:xfrm>
            <a:off x="3374571" y="5054023"/>
            <a:ext cx="3120572" cy="1737181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3120572"/>
                      <a:gd name="connsiteY0" fmla="*/ 0 h 1737181"/>
                      <a:gd name="connsiteX1" fmla="*/ 551301 w 3120572"/>
                      <a:gd name="connsiteY1" fmla="*/ 0 h 1737181"/>
                      <a:gd name="connsiteX2" fmla="*/ 1071396 w 3120572"/>
                      <a:gd name="connsiteY2" fmla="*/ 0 h 1737181"/>
                      <a:gd name="connsiteX3" fmla="*/ 1591492 w 3120572"/>
                      <a:gd name="connsiteY3" fmla="*/ 0 h 1737181"/>
                      <a:gd name="connsiteX4" fmla="*/ 2173998 w 3120572"/>
                      <a:gd name="connsiteY4" fmla="*/ 0 h 1737181"/>
                      <a:gd name="connsiteX5" fmla="*/ 3120572 w 3120572"/>
                      <a:gd name="connsiteY5" fmla="*/ 0 h 1737181"/>
                      <a:gd name="connsiteX6" fmla="*/ 3120572 w 3120572"/>
                      <a:gd name="connsiteY6" fmla="*/ 561689 h 1737181"/>
                      <a:gd name="connsiteX7" fmla="*/ 3120572 w 3120572"/>
                      <a:gd name="connsiteY7" fmla="*/ 1140749 h 1737181"/>
                      <a:gd name="connsiteX8" fmla="*/ 3120572 w 3120572"/>
                      <a:gd name="connsiteY8" fmla="*/ 1737181 h 1737181"/>
                      <a:gd name="connsiteX9" fmla="*/ 2569271 w 3120572"/>
                      <a:gd name="connsiteY9" fmla="*/ 1737181 h 1737181"/>
                      <a:gd name="connsiteX10" fmla="*/ 2017970 w 3120572"/>
                      <a:gd name="connsiteY10" fmla="*/ 1737181 h 1737181"/>
                      <a:gd name="connsiteX11" fmla="*/ 1529080 w 3120572"/>
                      <a:gd name="connsiteY11" fmla="*/ 1737181 h 1737181"/>
                      <a:gd name="connsiteX12" fmla="*/ 1071396 w 3120572"/>
                      <a:gd name="connsiteY12" fmla="*/ 1737181 h 1737181"/>
                      <a:gd name="connsiteX13" fmla="*/ 644918 w 3120572"/>
                      <a:gd name="connsiteY13" fmla="*/ 1737181 h 1737181"/>
                      <a:gd name="connsiteX14" fmla="*/ 0 w 3120572"/>
                      <a:gd name="connsiteY14" fmla="*/ 1737181 h 1737181"/>
                      <a:gd name="connsiteX15" fmla="*/ 0 w 3120572"/>
                      <a:gd name="connsiteY15" fmla="*/ 1158121 h 1737181"/>
                      <a:gd name="connsiteX16" fmla="*/ 0 w 3120572"/>
                      <a:gd name="connsiteY16" fmla="*/ 596432 h 1737181"/>
                      <a:gd name="connsiteX17" fmla="*/ 0 w 3120572"/>
                      <a:gd name="connsiteY17" fmla="*/ 0 h 17371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120572" h="1737181" fill="none" extrusionOk="0">
                        <a:moveTo>
                          <a:pt x="0" y="0"/>
                        </a:moveTo>
                        <a:cubicBezTo>
                          <a:pt x="145207" y="-11545"/>
                          <a:pt x="345712" y="18659"/>
                          <a:pt x="551301" y="0"/>
                        </a:cubicBezTo>
                        <a:cubicBezTo>
                          <a:pt x="756890" y="-18659"/>
                          <a:pt x="952848" y="41905"/>
                          <a:pt x="1071396" y="0"/>
                        </a:cubicBezTo>
                        <a:cubicBezTo>
                          <a:pt x="1189945" y="-41905"/>
                          <a:pt x="1461720" y="10575"/>
                          <a:pt x="1591492" y="0"/>
                        </a:cubicBezTo>
                        <a:cubicBezTo>
                          <a:pt x="1721264" y="-10575"/>
                          <a:pt x="1897768" y="31266"/>
                          <a:pt x="2173998" y="0"/>
                        </a:cubicBezTo>
                        <a:cubicBezTo>
                          <a:pt x="2450228" y="-31266"/>
                          <a:pt x="2924973" y="32329"/>
                          <a:pt x="3120572" y="0"/>
                        </a:cubicBezTo>
                        <a:cubicBezTo>
                          <a:pt x="3146166" y="185116"/>
                          <a:pt x="3097695" y="314950"/>
                          <a:pt x="3120572" y="561689"/>
                        </a:cubicBezTo>
                        <a:cubicBezTo>
                          <a:pt x="3143449" y="808428"/>
                          <a:pt x="3067966" y="921127"/>
                          <a:pt x="3120572" y="1140749"/>
                        </a:cubicBezTo>
                        <a:cubicBezTo>
                          <a:pt x="3173178" y="1360371"/>
                          <a:pt x="3057174" y="1569729"/>
                          <a:pt x="3120572" y="1737181"/>
                        </a:cubicBezTo>
                        <a:cubicBezTo>
                          <a:pt x="2885140" y="1776557"/>
                          <a:pt x="2731469" y="1709290"/>
                          <a:pt x="2569271" y="1737181"/>
                        </a:cubicBezTo>
                        <a:cubicBezTo>
                          <a:pt x="2407073" y="1765072"/>
                          <a:pt x="2229965" y="1674777"/>
                          <a:pt x="2017970" y="1737181"/>
                        </a:cubicBezTo>
                        <a:cubicBezTo>
                          <a:pt x="1805975" y="1799585"/>
                          <a:pt x="1771031" y="1736236"/>
                          <a:pt x="1529080" y="1737181"/>
                        </a:cubicBezTo>
                        <a:cubicBezTo>
                          <a:pt x="1287129" y="1738126"/>
                          <a:pt x="1195434" y="1683429"/>
                          <a:pt x="1071396" y="1737181"/>
                        </a:cubicBezTo>
                        <a:cubicBezTo>
                          <a:pt x="947358" y="1790933"/>
                          <a:pt x="765355" y="1692260"/>
                          <a:pt x="644918" y="1737181"/>
                        </a:cubicBezTo>
                        <a:cubicBezTo>
                          <a:pt x="524481" y="1782102"/>
                          <a:pt x="133458" y="1691730"/>
                          <a:pt x="0" y="1737181"/>
                        </a:cubicBezTo>
                        <a:cubicBezTo>
                          <a:pt x="-51358" y="1617224"/>
                          <a:pt x="39992" y="1304353"/>
                          <a:pt x="0" y="1158121"/>
                        </a:cubicBezTo>
                        <a:cubicBezTo>
                          <a:pt x="-39992" y="1011889"/>
                          <a:pt x="59869" y="820995"/>
                          <a:pt x="0" y="596432"/>
                        </a:cubicBezTo>
                        <a:cubicBezTo>
                          <a:pt x="-59869" y="371869"/>
                          <a:pt x="11196" y="180113"/>
                          <a:pt x="0" y="0"/>
                        </a:cubicBezTo>
                        <a:close/>
                      </a:path>
                      <a:path w="3120572" h="1737181" stroke="0" extrusionOk="0">
                        <a:moveTo>
                          <a:pt x="0" y="0"/>
                        </a:moveTo>
                        <a:cubicBezTo>
                          <a:pt x="235159" y="-10757"/>
                          <a:pt x="313747" y="40278"/>
                          <a:pt x="520095" y="0"/>
                        </a:cubicBezTo>
                        <a:cubicBezTo>
                          <a:pt x="726443" y="-40278"/>
                          <a:pt x="948113" y="51210"/>
                          <a:pt x="1071396" y="0"/>
                        </a:cubicBezTo>
                        <a:cubicBezTo>
                          <a:pt x="1194679" y="-51210"/>
                          <a:pt x="1398883" y="15408"/>
                          <a:pt x="1560286" y="0"/>
                        </a:cubicBezTo>
                        <a:cubicBezTo>
                          <a:pt x="1721689" y="-15408"/>
                          <a:pt x="1874242" y="51527"/>
                          <a:pt x="2142793" y="0"/>
                        </a:cubicBezTo>
                        <a:cubicBezTo>
                          <a:pt x="2411344" y="-51527"/>
                          <a:pt x="2553887" y="55698"/>
                          <a:pt x="2662888" y="0"/>
                        </a:cubicBezTo>
                        <a:cubicBezTo>
                          <a:pt x="2771889" y="-55698"/>
                          <a:pt x="2915322" y="14319"/>
                          <a:pt x="3120572" y="0"/>
                        </a:cubicBezTo>
                        <a:cubicBezTo>
                          <a:pt x="3137661" y="168773"/>
                          <a:pt x="3062274" y="409639"/>
                          <a:pt x="3120572" y="544317"/>
                        </a:cubicBezTo>
                        <a:cubicBezTo>
                          <a:pt x="3178870" y="678995"/>
                          <a:pt x="3083027" y="860395"/>
                          <a:pt x="3120572" y="1123377"/>
                        </a:cubicBezTo>
                        <a:cubicBezTo>
                          <a:pt x="3158117" y="1386359"/>
                          <a:pt x="3105899" y="1484137"/>
                          <a:pt x="3120572" y="1737181"/>
                        </a:cubicBezTo>
                        <a:cubicBezTo>
                          <a:pt x="2989794" y="1739397"/>
                          <a:pt x="2693088" y="1686854"/>
                          <a:pt x="2569271" y="1737181"/>
                        </a:cubicBezTo>
                        <a:cubicBezTo>
                          <a:pt x="2445454" y="1787508"/>
                          <a:pt x="2216798" y="1724687"/>
                          <a:pt x="2111587" y="1737181"/>
                        </a:cubicBezTo>
                        <a:cubicBezTo>
                          <a:pt x="2006376" y="1749675"/>
                          <a:pt x="1854425" y="1713106"/>
                          <a:pt x="1685109" y="1737181"/>
                        </a:cubicBezTo>
                        <a:cubicBezTo>
                          <a:pt x="1515793" y="1761256"/>
                          <a:pt x="1430548" y="1689821"/>
                          <a:pt x="1196219" y="1737181"/>
                        </a:cubicBezTo>
                        <a:cubicBezTo>
                          <a:pt x="961890" y="1784541"/>
                          <a:pt x="952753" y="1688839"/>
                          <a:pt x="738535" y="1737181"/>
                        </a:cubicBezTo>
                        <a:cubicBezTo>
                          <a:pt x="524317" y="1785523"/>
                          <a:pt x="334991" y="1681774"/>
                          <a:pt x="0" y="1737181"/>
                        </a:cubicBezTo>
                        <a:cubicBezTo>
                          <a:pt x="-27543" y="1557867"/>
                          <a:pt x="13783" y="1450105"/>
                          <a:pt x="0" y="1175492"/>
                        </a:cubicBezTo>
                        <a:cubicBezTo>
                          <a:pt x="-13783" y="900879"/>
                          <a:pt x="17539" y="824174"/>
                          <a:pt x="0" y="631176"/>
                        </a:cubicBezTo>
                        <a:cubicBezTo>
                          <a:pt x="-17539" y="438178"/>
                          <a:pt x="12748" y="1265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135235" dist="38100" dir="2700000" sx="102301" sy="102301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Extra # of bits wasted </a:t>
            </a:r>
            <a:b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</a:br>
            <a:r>
              <a:rPr lang="en-US" dirty="0">
                <a:solidFill>
                  <a:schemeClr val="tx1"/>
                </a:solidFill>
                <a:latin typeface="Book Antiqua" panose="02040602050305030304" pitchFamily="18" charset="0"/>
                <a:cs typeface="Big Caslon Medium" panose="02000603090000020003" pitchFamily="2" charset="-79"/>
              </a:rPr>
              <a:t>because you used q for p</a:t>
            </a:r>
          </a:p>
        </p:txBody>
      </p:sp>
    </p:spTree>
    <p:extLst>
      <p:ext uri="{BB962C8B-B14F-4D97-AF65-F5344CB8AC3E}">
        <p14:creationId xmlns:p14="http://schemas.microsoft.com/office/powerpoint/2010/main" val="910310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75357-6DDD-184B-A4EA-5094CE02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0256-3C17-2F49-99E3-BA317B594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learned the definitions of KL Divergence, Entropy and Cross Entropy. </a:t>
            </a:r>
          </a:p>
          <a:p>
            <a:r>
              <a:rPr lang="en-US" dirty="0"/>
              <a:t>How to compute them for simple distributions </a:t>
            </a:r>
          </a:p>
          <a:p>
            <a:r>
              <a:rPr lang="en-US" dirty="0"/>
              <a:t>Their connection </a:t>
            </a:r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H(</a:t>
            </a:r>
            <a:r>
              <a:rPr lang="en-US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p,q</a:t>
            </a:r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)= D(p ∥ q)+H(p)</a:t>
            </a:r>
          </a:p>
          <a:p>
            <a:r>
              <a:rPr lang="en-US" dirty="0">
                <a:latin typeface="Book Antiqua" panose="02040602050305030304" pitchFamily="18" charset="0"/>
                <a:cs typeface="Big Caslon Medium" panose="02000603090000020003" pitchFamily="2" charset="-79"/>
              </a:rPr>
              <a:t>Next thing we will learn: Cross entropy will be the loss we use for logistic regression and deep learning.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8154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A836-6479-0B10-54F6-BACC12EA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the entropy of English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E059C-B348-B877-EE8F-07F174A81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There are 26 letters + space, so how many bits per letter?</a:t>
            </a:r>
          </a:p>
          <a:p>
            <a:r>
              <a:rPr lang="en-US" dirty="0"/>
              <a:t>Log 27 = 4.75 bits per English letter. </a:t>
            </a:r>
          </a:p>
          <a:p>
            <a:r>
              <a:rPr lang="en-US" dirty="0"/>
              <a:t>B*t </a:t>
            </a:r>
            <a:r>
              <a:rPr lang="en-US" dirty="0" err="1"/>
              <a:t>th</a:t>
            </a:r>
            <a:r>
              <a:rPr lang="en-US" dirty="0"/>
              <a:t>* </a:t>
            </a:r>
            <a:r>
              <a:rPr lang="en-US" dirty="0" err="1"/>
              <a:t>En</a:t>
            </a:r>
            <a:r>
              <a:rPr lang="en-US" dirty="0"/>
              <a:t>*l*</a:t>
            </a:r>
            <a:r>
              <a:rPr lang="en-US" dirty="0" err="1"/>
              <a:t>sh</a:t>
            </a:r>
            <a:r>
              <a:rPr lang="en-US" dirty="0"/>
              <a:t> l*ng***e </a:t>
            </a:r>
            <a:r>
              <a:rPr lang="en-US" dirty="0" err="1"/>
              <a:t>i</a:t>
            </a:r>
            <a:r>
              <a:rPr lang="en-US" dirty="0"/>
              <a:t>* c*</a:t>
            </a:r>
            <a:r>
              <a:rPr lang="en-US" dirty="0" err="1"/>
              <a:t>mpre</a:t>
            </a:r>
            <a:r>
              <a:rPr lang="en-US" dirty="0"/>
              <a:t>*sib*e  </a:t>
            </a:r>
            <a:br>
              <a:rPr lang="en-US" dirty="0"/>
            </a:br>
            <a:r>
              <a:rPr lang="en-US" dirty="0"/>
              <a:t>(44 characters, only 32 given )</a:t>
            </a:r>
          </a:p>
          <a:p>
            <a:r>
              <a:rPr lang="en-US" dirty="0"/>
              <a:t>If we can make a generative model for English, we can use it for </a:t>
            </a:r>
          </a:p>
          <a:p>
            <a:pPr marL="0" indent="0">
              <a:buNone/>
            </a:pPr>
            <a:r>
              <a:rPr lang="en-US" dirty="0"/>
              <a:t>-Generating fake English text </a:t>
            </a:r>
          </a:p>
          <a:p>
            <a:pPr marL="0" indent="0">
              <a:buNone/>
            </a:pPr>
            <a:r>
              <a:rPr lang="en-US" dirty="0"/>
              <a:t>-Denoising </a:t>
            </a:r>
          </a:p>
          <a:p>
            <a:pPr marL="0" indent="0">
              <a:buNone/>
            </a:pPr>
            <a:r>
              <a:rPr lang="en-US" dirty="0"/>
              <a:t>-Compressing </a:t>
            </a:r>
          </a:p>
          <a:p>
            <a:pPr marL="0" indent="0">
              <a:buNone/>
            </a:pPr>
            <a:r>
              <a:rPr lang="en-US" dirty="0"/>
              <a:t>-Classification</a:t>
            </a:r>
          </a:p>
          <a:p>
            <a:pPr marL="0" indent="0">
              <a:buNone/>
            </a:pPr>
            <a:r>
              <a:rPr lang="en-US" dirty="0"/>
              <a:t>-Break cryptographic codes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1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7F90-BF7B-C953-1D83-EF929C48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to generate English, zero-</a:t>
            </a:r>
            <a:r>
              <a:rPr lang="en-US" dirty="0" err="1"/>
              <a:t>th</a:t>
            </a:r>
            <a:r>
              <a:rPr lang="en-US" dirty="0"/>
              <a:t> order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3F22-B7BC-D820-9B28-A31FA1E7E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Pick randomly one letter from 27, uniformly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F </a:t>
            </a:r>
          </a:p>
          <a:p>
            <a:r>
              <a:rPr lang="en-US" dirty="0"/>
              <a:t>O</a:t>
            </a:r>
          </a:p>
          <a:p>
            <a:r>
              <a:rPr lang="en-US" dirty="0"/>
              <a:t>M</a:t>
            </a:r>
          </a:p>
          <a:p>
            <a:r>
              <a:rPr lang="en-US" dirty="0"/>
              <a:t>L </a:t>
            </a:r>
          </a:p>
          <a:p>
            <a:r>
              <a:rPr lang="en-US" dirty="0"/>
              <a:t>Space 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XFOML RXKHRJFFJUJ ZLPWCFWKCYJ FFJEYVKCC </a:t>
            </a:r>
          </a:p>
        </p:txBody>
      </p:sp>
    </p:spTree>
    <p:extLst>
      <p:ext uri="{BB962C8B-B14F-4D97-AF65-F5344CB8AC3E}">
        <p14:creationId xmlns:p14="http://schemas.microsoft.com/office/powerpoint/2010/main" val="329895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7F90-BF7B-C953-1D83-EF929C48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to generate English, First order letters</a:t>
            </a:r>
            <a:br>
              <a:rPr lang="en-US" dirty="0"/>
            </a:br>
            <a:r>
              <a:rPr lang="en-US" dirty="0"/>
              <a:t>(match letter marginal distribution)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3F22-B7BC-D820-9B28-A31FA1E7E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Pick randomly one letter from 27, using marginal </a:t>
            </a:r>
          </a:p>
          <a:p>
            <a:r>
              <a:rPr lang="en-US" dirty="0"/>
              <a:t>O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O </a:t>
            </a:r>
          </a:p>
          <a:p>
            <a:r>
              <a:rPr lang="en-US" dirty="0"/>
              <a:t>(space) </a:t>
            </a:r>
          </a:p>
          <a:p>
            <a:r>
              <a:rPr lang="en-US" dirty="0"/>
              <a:t>OCRO HLI RGWR NMIELWIS EU LL NBNESEBYA TH EEI ALHENHTTPA OOBTTVA NAH BRL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E2C997-0667-7686-2219-EF6EE8F81D61}"/>
              </a:ext>
            </a:extLst>
          </p:cNvPr>
          <p:cNvSpPr/>
          <p:nvPr/>
        </p:nvSpPr>
        <p:spPr>
          <a:xfrm>
            <a:off x="5054600" y="2311400"/>
            <a:ext cx="6794500" cy="4127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311557-64E2-980E-E06E-5A8A4B890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58" y="2594009"/>
            <a:ext cx="5327183" cy="38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2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7F90-BF7B-C953-1D83-EF929C48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generate English, Second order </a:t>
            </a:r>
            <a:r>
              <a:rPr lang="en-US" dirty="0" err="1"/>
              <a:t>Digrams</a:t>
            </a:r>
            <a:br>
              <a:rPr lang="en-US" dirty="0"/>
            </a:br>
            <a:r>
              <a:rPr lang="en-US" dirty="0"/>
              <a:t>(match letter conditional distribution)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3F22-B7BC-D820-9B28-A31FA1E7E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Pick randomly one letter from 27, using marginal </a:t>
            </a:r>
          </a:p>
          <a:p>
            <a:r>
              <a:rPr lang="en-US" dirty="0"/>
              <a:t>O</a:t>
            </a:r>
          </a:p>
          <a:p>
            <a:r>
              <a:rPr lang="en-US" dirty="0"/>
              <a:t>Pick second letter from prob ( Letter 2 | letter 1 = O). </a:t>
            </a:r>
          </a:p>
          <a:p>
            <a:r>
              <a:rPr lang="en-US" dirty="0"/>
              <a:t>Histogram of which letter follows O</a:t>
            </a:r>
          </a:p>
          <a:p>
            <a:r>
              <a:rPr lang="en-US" dirty="0"/>
              <a:t>Exercise: </a:t>
            </a:r>
          </a:p>
          <a:p>
            <a:r>
              <a:rPr lang="en-US" dirty="0"/>
              <a:t>Given this dataset, compute the marginals for O,N,B</a:t>
            </a:r>
            <a:br>
              <a:rPr lang="en-US" dirty="0"/>
            </a:br>
            <a:r>
              <a:rPr lang="en-US" dirty="0"/>
              <a:t>Compute </a:t>
            </a:r>
            <a:r>
              <a:rPr lang="en-US" dirty="0" err="1"/>
              <a:t>Pr</a:t>
            </a:r>
            <a:r>
              <a:rPr lang="en-US" dirty="0"/>
              <a:t>(letter n/ letter n-1=O). </a:t>
            </a:r>
          </a:p>
          <a:p>
            <a:r>
              <a:rPr lang="en-US" dirty="0"/>
              <a:t>ON THE ONSET OF BOB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D69C1D-6EFD-3148-AE79-F6B3D85FF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8456" y="1428750"/>
            <a:ext cx="7981321" cy="5071464"/>
          </a:xfrm>
          <a:prstGeom prst="rect">
            <a:avLst/>
          </a:prstGeom>
          <a:solidFill>
            <a:schemeClr val="bg2">
              <a:lumMod val="50000"/>
              <a:alpha val="38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EE8576-4CDC-504A-844D-31A33257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57150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Setup for Shannon’s compression theorem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83AB5-F1C0-9940-B50E-3B30726AD587}"/>
              </a:ext>
            </a:extLst>
          </p:cNvPr>
          <p:cNvGrpSpPr/>
          <p:nvPr/>
        </p:nvGrpSpPr>
        <p:grpSpPr>
          <a:xfrm>
            <a:off x="2215957" y="685800"/>
            <a:ext cx="1300151" cy="1913006"/>
            <a:chOff x="4449452" y="1594367"/>
            <a:chExt cx="2191063" cy="32238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DE38D2-023A-F44D-8EE6-A6A85FE92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9452" y="1594367"/>
              <a:ext cx="1761772" cy="222497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602FBC-8380-9E45-9BE7-F025239C4CC5}"/>
                </a:ext>
              </a:extLst>
            </p:cNvPr>
            <p:cNvSpPr txBox="1"/>
            <p:nvPr/>
          </p:nvSpPr>
          <p:spPr>
            <a:xfrm>
              <a:off x="4449452" y="4143955"/>
              <a:ext cx="2191063" cy="674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Alan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1B12A5-5FB8-694C-BB3F-DC1AB78A0DA7}"/>
              </a:ext>
            </a:extLst>
          </p:cNvPr>
          <p:cNvGrpSpPr/>
          <p:nvPr/>
        </p:nvGrpSpPr>
        <p:grpSpPr>
          <a:xfrm>
            <a:off x="5411285" y="3866102"/>
            <a:ext cx="1369430" cy="1889691"/>
            <a:chOff x="4392610" y="4949257"/>
            <a:chExt cx="2053632" cy="28338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912A86-B7D2-AB47-A2BA-06C36EEB0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2610" y="4949257"/>
              <a:ext cx="1770744" cy="22249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DAFFA0-93EB-6E42-AD31-C09C27849909}"/>
                </a:ext>
              </a:extLst>
            </p:cNvPr>
            <p:cNvSpPr txBox="1"/>
            <p:nvPr/>
          </p:nvSpPr>
          <p:spPr>
            <a:xfrm>
              <a:off x="4675498" y="7183070"/>
              <a:ext cx="1770744" cy="60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Claude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DCD6CC-F76A-F64E-A100-A0019672CB84}"/>
              </a:ext>
            </a:extLst>
          </p:cNvPr>
          <p:cNvGrpSpPr/>
          <p:nvPr/>
        </p:nvGrpSpPr>
        <p:grpSpPr>
          <a:xfrm>
            <a:off x="3481636" y="1586907"/>
            <a:ext cx="2118287" cy="2672287"/>
            <a:chOff x="3481637" y="1586908"/>
            <a:chExt cx="1984794" cy="254678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FB0393-6671-EF46-9B6E-F596B96A75DD}"/>
                </a:ext>
              </a:extLst>
            </p:cNvPr>
            <p:cNvCxnSpPr>
              <a:cxnSpLocks/>
            </p:cNvCxnSpPr>
            <p:nvPr/>
          </p:nvCxnSpPr>
          <p:spPr>
            <a:xfrm>
              <a:off x="3481637" y="1586908"/>
              <a:ext cx="1984794" cy="2546786"/>
            </a:xfrm>
            <a:prstGeom prst="straightConnector1">
              <a:avLst/>
            </a:prstGeom>
            <a:ln w="381000" cap="sq">
              <a:bevel/>
              <a:headEnd w="med" len="sm"/>
              <a:tailEnd type="triangle" w="lg" len="sm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CEEE84-95E6-8B4B-A419-79E3150B33E4}"/>
                </a:ext>
              </a:extLst>
            </p:cNvPr>
            <p:cNvSpPr txBox="1"/>
            <p:nvPr/>
          </p:nvSpPr>
          <p:spPr>
            <a:xfrm rot="3191724">
              <a:off x="3473313" y="2497906"/>
              <a:ext cx="1614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011010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BCA497-2B36-5E4A-9654-FE75298245B6}"/>
              </a:ext>
            </a:extLst>
          </p:cNvPr>
          <p:cNvSpPr txBox="1"/>
          <p:nvPr/>
        </p:nvSpPr>
        <p:spPr>
          <a:xfrm>
            <a:off x="487695" y="1775244"/>
            <a:ext cx="2393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1101110110…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8702C5-3CC1-A646-B359-35AE6454430F}"/>
              </a:ext>
            </a:extLst>
          </p:cNvPr>
          <p:cNvSpPr txBox="1"/>
          <p:nvPr/>
        </p:nvSpPr>
        <p:spPr>
          <a:xfrm>
            <a:off x="6251472" y="5029505"/>
            <a:ext cx="2393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008000"/>
                </a:highlight>
              </a:rPr>
              <a:t>1101110110…</a:t>
            </a:r>
            <a:endParaRPr lang="en-US" sz="2400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0514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224 -0.08148 C 0.32942 -0.09421 0.29661 -0.10694 0.26914 -0.11111 C 0.24153 -0.11528 0.22487 -0.10995 0.19687 -0.10625 C 0.16888 -0.10254 0.13437 -0.09954 0.10104 -0.08889 C 0.0677 -0.07824 0.01653 -0.05231 -0.00313 -0.0419 C -0.02279 -0.03171 -0.01993 -0.0294 -0.01706 -0.02708 " pathEditMode="relative" ptsTypes="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714 -0.53843 C 0.22292 -0.51783 0.2487 -0.49699 0.26523 -0.4669 C 0.28164 -0.43681 0.28411 -0.4007 0.2957 -0.35833 C 0.30729 -0.31597 0.33646 -0.26412 0.33464 -0.2125 C 0.33281 -0.16111 0.31406 -0.08958 0.28464 -0.04954 C 0.25521 -0.00972 0.2138 0.00671 0.1582 0.02685 C 0.10273 0.04722 0.02708 0.05926 -0.04857 0.07153 " pathEditMode="relative" ptsTypes="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9449-D968-E048-4E49-D24307A5D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4858"/>
            <a:ext cx="10515600" cy="868918"/>
          </a:xfrm>
        </p:spPr>
        <p:txBody>
          <a:bodyPr/>
          <a:lstStyle/>
          <a:p>
            <a:r>
              <a:rPr lang="en-US" sz="2400" dirty="0"/>
              <a:t>From Shannon’s 1948 paper, ‘A mathematical Theory of Communication” 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FC087-9E02-657E-68D8-93219D84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21" y="545869"/>
            <a:ext cx="8705083" cy="57662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D13A56-6284-F651-EF2D-84D9ACAD63D9}"/>
              </a:ext>
            </a:extLst>
          </p:cNvPr>
          <p:cNvSpPr txBox="1">
            <a:spLocks/>
          </p:cNvSpPr>
          <p:nvPr/>
        </p:nvSpPr>
        <p:spPr>
          <a:xfrm>
            <a:off x="0" y="50447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56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76737-2BF0-C02C-F62B-F15CDE941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tackle extra credit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7688-918D-9947-F386-3B444A4F5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pre-trained text generative models, e.g. as those hosted by </a:t>
            </a:r>
            <a:r>
              <a:rPr lang="en-US" dirty="0" err="1"/>
              <a:t>Huggingface</a:t>
            </a:r>
            <a:r>
              <a:rPr lang="en-US" dirty="0"/>
              <a:t> </a:t>
            </a:r>
          </a:p>
          <a:p>
            <a:r>
              <a:rPr lang="en-US" dirty="0"/>
              <a:t>See e.g. this blog post </a:t>
            </a:r>
          </a:p>
          <a:p>
            <a:r>
              <a:rPr lang="en-US" dirty="0">
                <a:hlinkClick r:id="rId2"/>
              </a:rPr>
              <a:t>https://huggingface.co</a:t>
            </a:r>
            <a:r>
              <a:rPr lang="en-US">
                <a:hlinkClick r:id="rId2"/>
              </a:rPr>
              <a:t>/blog/how-to-generate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0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D69C1D-6EFD-3148-AE79-F6B3D85FF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8456" y="1428750"/>
            <a:ext cx="7981321" cy="5071464"/>
          </a:xfrm>
          <a:prstGeom prst="rect">
            <a:avLst/>
          </a:prstGeom>
          <a:solidFill>
            <a:schemeClr val="bg2">
              <a:lumMod val="50000"/>
              <a:alpha val="38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EE8576-4CDC-504A-844D-31A33257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356"/>
            <a:ext cx="11167533" cy="1485900"/>
          </a:xfrm>
        </p:spPr>
        <p:txBody>
          <a:bodyPr>
            <a:normAutofit/>
          </a:bodyPr>
          <a:lstStyle/>
          <a:p>
            <a:r>
              <a:rPr lang="en-US" sz="4000" dirty="0"/>
              <a:t>Always Rain = 0 information=compressible to 0 bits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F83AB5-F1C0-9940-B50E-3B30726AD587}"/>
              </a:ext>
            </a:extLst>
          </p:cNvPr>
          <p:cNvGrpSpPr/>
          <p:nvPr/>
        </p:nvGrpSpPr>
        <p:grpSpPr>
          <a:xfrm>
            <a:off x="2215957" y="685800"/>
            <a:ext cx="1300151" cy="1913006"/>
            <a:chOff x="4449452" y="1594367"/>
            <a:chExt cx="2191063" cy="32238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DE38D2-023A-F44D-8EE6-A6A85FE92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9452" y="1594367"/>
              <a:ext cx="1761772" cy="222497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602FBC-8380-9E45-9BE7-F025239C4CC5}"/>
                </a:ext>
              </a:extLst>
            </p:cNvPr>
            <p:cNvSpPr txBox="1"/>
            <p:nvPr/>
          </p:nvSpPr>
          <p:spPr>
            <a:xfrm>
              <a:off x="4449452" y="4143955"/>
              <a:ext cx="2191063" cy="674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Alan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1B12A5-5FB8-694C-BB3F-DC1AB78A0DA7}"/>
              </a:ext>
            </a:extLst>
          </p:cNvPr>
          <p:cNvGrpSpPr/>
          <p:nvPr/>
        </p:nvGrpSpPr>
        <p:grpSpPr>
          <a:xfrm>
            <a:off x="5411285" y="3866102"/>
            <a:ext cx="1369430" cy="1889691"/>
            <a:chOff x="4392610" y="4949257"/>
            <a:chExt cx="2053632" cy="28338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912A86-B7D2-AB47-A2BA-06C36EEB0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92610" y="4949257"/>
              <a:ext cx="1770744" cy="22249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DAFFA0-93EB-6E42-AD31-C09C27849909}"/>
                </a:ext>
              </a:extLst>
            </p:cNvPr>
            <p:cNvSpPr txBox="1"/>
            <p:nvPr/>
          </p:nvSpPr>
          <p:spPr>
            <a:xfrm>
              <a:off x="4675498" y="7183070"/>
              <a:ext cx="1770744" cy="60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Claude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DCD6CC-F76A-F64E-A100-A0019672CB84}"/>
              </a:ext>
            </a:extLst>
          </p:cNvPr>
          <p:cNvGrpSpPr/>
          <p:nvPr/>
        </p:nvGrpSpPr>
        <p:grpSpPr>
          <a:xfrm>
            <a:off x="3420930" y="1775244"/>
            <a:ext cx="2118287" cy="2672287"/>
            <a:chOff x="3424757" y="1766400"/>
            <a:chExt cx="1984794" cy="254678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CFB0393-6671-EF46-9B6E-F596B96A75DD}"/>
                </a:ext>
              </a:extLst>
            </p:cNvPr>
            <p:cNvCxnSpPr>
              <a:cxnSpLocks/>
            </p:cNvCxnSpPr>
            <p:nvPr/>
          </p:nvCxnSpPr>
          <p:spPr>
            <a:xfrm>
              <a:off x="3424757" y="1766400"/>
              <a:ext cx="1984794" cy="2546786"/>
            </a:xfrm>
            <a:prstGeom prst="straightConnector1">
              <a:avLst/>
            </a:prstGeom>
            <a:ln w="381000" cap="sq">
              <a:bevel/>
              <a:headEnd w="med" len="sm"/>
              <a:tailEnd type="triangle" w="lg" len="sm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CEEE84-95E6-8B4B-A419-79E3150B33E4}"/>
                </a:ext>
              </a:extLst>
            </p:cNvPr>
            <p:cNvSpPr txBox="1"/>
            <p:nvPr/>
          </p:nvSpPr>
          <p:spPr>
            <a:xfrm rot="3191724">
              <a:off x="3473313" y="2698363"/>
              <a:ext cx="1614692" cy="4325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duh 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DBCA497-2B36-5E4A-9654-FE75298245B6}"/>
              </a:ext>
            </a:extLst>
          </p:cNvPr>
          <p:cNvSpPr txBox="1"/>
          <p:nvPr/>
        </p:nvSpPr>
        <p:spPr>
          <a:xfrm>
            <a:off x="487695" y="1775244"/>
            <a:ext cx="2393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11111111111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8702C5-3CC1-A646-B359-35AE6454430F}"/>
              </a:ext>
            </a:extLst>
          </p:cNvPr>
          <p:cNvSpPr txBox="1"/>
          <p:nvPr/>
        </p:nvSpPr>
        <p:spPr>
          <a:xfrm>
            <a:off x="6251472" y="5029505"/>
            <a:ext cx="2393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008000"/>
                </a:highlight>
              </a:rPr>
              <a:t>1111111111</a:t>
            </a:r>
            <a:endParaRPr lang="en-US" sz="2400" dirty="0"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1197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5E32-AE83-0445-9669-FE432996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/>
          <a:lstStyle/>
          <a:p>
            <a:r>
              <a:rPr lang="en-US" dirty="0"/>
              <a:t>Entropy is the limit to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6501-9F7B-3141-B567-E559827A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71600"/>
            <a:ext cx="10642600" cy="4842934"/>
          </a:xfrm>
        </p:spPr>
        <p:txBody>
          <a:bodyPr>
            <a:normAutofit/>
          </a:bodyPr>
          <a:lstStyle/>
          <a:p>
            <a:r>
              <a:rPr lang="en-US" sz="2400" dirty="0"/>
              <a:t>H(Rain) = - [ p log (p) + (1-p) log (1-p) ] </a:t>
            </a:r>
          </a:p>
          <a:p>
            <a:r>
              <a:rPr lang="en-US" sz="2400" dirty="0"/>
              <a:t>If p= 0, H(Never Rain) =  - [ 0 log0 + 1*log1] = 0 bits. (perfectly compressible)</a:t>
            </a:r>
          </a:p>
          <a:p>
            <a:r>
              <a:rPr lang="en-US" sz="2400" dirty="0"/>
              <a:t>if p=1, H(Always Rain)= -[1 log1 + 0 log0]= 0 bits (perfectly compressible) </a:t>
            </a:r>
          </a:p>
          <a:p>
            <a:r>
              <a:rPr lang="en-US" sz="2400" dirty="0"/>
              <a:t>if p=0.8 H(Rain) = -[0.8 log0.8 + 0.2* log 0.2] = 0.7219… bits per day </a:t>
            </a:r>
          </a:p>
          <a:p>
            <a:r>
              <a:rPr lang="en-US" sz="2400" dirty="0"/>
              <a:t>Shannon’s compression theorem:  we can compress 100 bits of rain data into </a:t>
            </a:r>
            <a:r>
              <a:rPr lang="en-US" sz="2400" b="1" dirty="0">
                <a:solidFill>
                  <a:srgbClr val="C00000"/>
                </a:solidFill>
              </a:rPr>
              <a:t>73 bits  </a:t>
            </a:r>
          </a:p>
          <a:p>
            <a:r>
              <a:rPr lang="en-US" sz="2400" dirty="0"/>
              <a:t>if p=0.9, H(Rain) = 0.468.., so we can further compress 100 bits of rain data into </a:t>
            </a:r>
            <a:r>
              <a:rPr lang="en-US" sz="2400" b="1" dirty="0">
                <a:solidFill>
                  <a:srgbClr val="C00000"/>
                </a:solidFill>
              </a:rPr>
              <a:t>47 bits</a:t>
            </a:r>
            <a:r>
              <a:rPr lang="en-US" sz="2400" dirty="0"/>
              <a:t>. Less surprise= Less information= more compression.</a:t>
            </a:r>
          </a:p>
          <a:p>
            <a:r>
              <a:rPr lang="en-US" sz="2400" dirty="0"/>
              <a:t>Only when p=1/2 (fair coin) we have maximum surprise = maximum information = no compression is possible. </a:t>
            </a:r>
          </a:p>
          <a:p>
            <a:r>
              <a:rPr lang="en-US" sz="2400" dirty="0"/>
              <a:t>H( fair coin ) =1 bit per realization.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33C564-E823-A349-AE12-A102F6A63E7B}"/>
              </a:ext>
            </a:extLst>
          </p:cNvPr>
          <p:cNvSpPr txBox="1">
            <a:spLocks/>
          </p:cNvSpPr>
          <p:nvPr/>
        </p:nvSpPr>
        <p:spPr>
          <a:xfrm>
            <a:off x="812800" y="6400800"/>
            <a:ext cx="9144000" cy="670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log base 2. Also set 0 log0 = 0 , by continuity. </a:t>
            </a:r>
          </a:p>
        </p:txBody>
      </p:sp>
    </p:spTree>
    <p:extLst>
      <p:ext uri="{BB962C8B-B14F-4D97-AF65-F5344CB8AC3E}">
        <p14:creationId xmlns:p14="http://schemas.microsoft.com/office/powerpoint/2010/main" val="285157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5E32-AE83-0445-9669-FE432996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0"/>
            <a:ext cx="9601200" cy="1485900"/>
          </a:xfrm>
        </p:spPr>
        <p:txBody>
          <a:bodyPr/>
          <a:lstStyle/>
          <a:p>
            <a:r>
              <a:rPr lang="en-US" dirty="0"/>
              <a:t>Intuitive understanding of the compression theorem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6501-9F7B-3141-B567-E559827A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7" y="1778000"/>
            <a:ext cx="106426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Fact 1: To describe one object in a list of L  things, I need Log L bits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738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5E32-AE83-0445-9669-FE432996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0"/>
            <a:ext cx="9601200" cy="1485900"/>
          </a:xfrm>
        </p:spPr>
        <p:txBody>
          <a:bodyPr/>
          <a:lstStyle/>
          <a:p>
            <a:r>
              <a:rPr lang="en-US" dirty="0"/>
              <a:t>Intuitive understanding of the compression theorem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6501-9F7B-3141-B567-E559827A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7" y="1778000"/>
            <a:ext cx="106426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Fact 1: To describe one object in a list of L  things, I need Log L bits</a:t>
            </a:r>
          </a:p>
          <a:p>
            <a:pPr marL="0" indent="0">
              <a:buNone/>
            </a:pPr>
            <a:r>
              <a:rPr lang="en-US" sz="2400" dirty="0"/>
              <a:t>L= 4 </a:t>
            </a:r>
          </a:p>
          <a:p>
            <a:pPr marL="0" indent="0">
              <a:buNone/>
            </a:pPr>
            <a:r>
              <a:rPr lang="en-US" sz="2400" dirty="0"/>
              <a:t>Banana </a:t>
            </a:r>
          </a:p>
          <a:p>
            <a:pPr marL="0" indent="0">
              <a:buNone/>
            </a:pPr>
            <a:r>
              <a:rPr lang="en-US" sz="2400" dirty="0"/>
              <a:t>Orange </a:t>
            </a:r>
          </a:p>
          <a:p>
            <a:pPr marL="0" indent="0">
              <a:buNone/>
            </a:pPr>
            <a:r>
              <a:rPr lang="en-US" sz="2400" dirty="0"/>
              <a:t>Apple </a:t>
            </a:r>
          </a:p>
          <a:p>
            <a:pPr marL="0" indent="0">
              <a:buNone/>
            </a:pPr>
            <a:r>
              <a:rPr lang="en-US" sz="2400" dirty="0"/>
              <a:t>Mango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225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5E32-AE83-0445-9669-FE432996A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0"/>
            <a:ext cx="9601200" cy="1485900"/>
          </a:xfrm>
        </p:spPr>
        <p:txBody>
          <a:bodyPr/>
          <a:lstStyle/>
          <a:p>
            <a:r>
              <a:rPr lang="en-US" dirty="0"/>
              <a:t>Intuitive understanding of the compression theorem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6501-9F7B-3141-B567-E559827A6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867" y="1778000"/>
            <a:ext cx="106426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Fact 1: To describe one object in a list of L  things, I need Log L bits</a:t>
            </a:r>
          </a:p>
          <a:p>
            <a:pPr marL="0" indent="0">
              <a:buNone/>
            </a:pPr>
            <a:r>
              <a:rPr lang="en-US" sz="2400" dirty="0"/>
              <a:t>L= 4 </a:t>
            </a:r>
          </a:p>
          <a:p>
            <a:pPr marL="0" indent="0">
              <a:buNone/>
            </a:pPr>
            <a:r>
              <a:rPr lang="en-US" sz="2400" dirty="0"/>
              <a:t>Banana   00</a:t>
            </a:r>
          </a:p>
          <a:p>
            <a:pPr marL="0" indent="0">
              <a:buNone/>
            </a:pPr>
            <a:r>
              <a:rPr lang="en-US" sz="2400" dirty="0"/>
              <a:t>Orange    01 </a:t>
            </a:r>
          </a:p>
          <a:p>
            <a:pPr marL="0" indent="0">
              <a:buNone/>
            </a:pPr>
            <a:r>
              <a:rPr lang="en-US" sz="2400" dirty="0"/>
              <a:t>Apple       10 </a:t>
            </a:r>
          </a:p>
          <a:p>
            <a:pPr marL="0" indent="0">
              <a:buNone/>
            </a:pPr>
            <a:r>
              <a:rPr lang="en-US" sz="2400" dirty="0"/>
              <a:t>Mango     11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574DD-FF02-B344-9289-792C1DFF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279" y="2641178"/>
            <a:ext cx="1770744" cy="2224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D6DEA-E366-814F-9B79-02BAE39D9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02" y="2641178"/>
            <a:ext cx="1761772" cy="2224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7B6981-48DA-454E-991C-9A23A18CB5BF}"/>
              </a:ext>
            </a:extLst>
          </p:cNvPr>
          <p:cNvSpPr txBox="1"/>
          <p:nvPr/>
        </p:nvSpPr>
        <p:spPr>
          <a:xfrm>
            <a:off x="5059054" y="4866157"/>
            <a:ext cx="751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98CCD-16E1-B745-B429-DDC961EBA5BE}"/>
              </a:ext>
            </a:extLst>
          </p:cNvPr>
          <p:cNvSpPr txBox="1"/>
          <p:nvPr/>
        </p:nvSpPr>
        <p:spPr>
          <a:xfrm>
            <a:off x="7600208" y="4866157"/>
            <a:ext cx="1137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Claude</a:t>
            </a:r>
          </a:p>
        </p:txBody>
      </p:sp>
    </p:spTree>
    <p:extLst>
      <p:ext uri="{BB962C8B-B14F-4D97-AF65-F5344CB8AC3E}">
        <p14:creationId xmlns:p14="http://schemas.microsoft.com/office/powerpoint/2010/main" val="259089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55117</TotalTime>
  <Words>2041</Words>
  <Application>Microsoft Macintosh PowerPoint</Application>
  <PresentationFormat>Widescreen</PresentationFormat>
  <Paragraphs>248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American Typewriter</vt:lpstr>
      <vt:lpstr>Arial</vt:lpstr>
      <vt:lpstr>Book Antiqua</vt:lpstr>
      <vt:lpstr>Calibri</vt:lpstr>
      <vt:lpstr>Calibri Light</vt:lpstr>
      <vt:lpstr>Century Gothic</vt:lpstr>
      <vt:lpstr>Constantia</vt:lpstr>
      <vt:lpstr>Franklin Gothic Book</vt:lpstr>
      <vt:lpstr>Office Theme</vt:lpstr>
      <vt:lpstr>Entropy  Information Compression</vt:lpstr>
      <vt:lpstr>Entropy: How to measure information</vt:lpstr>
      <vt:lpstr>Setup for Shannon’s compression theorem</vt:lpstr>
      <vt:lpstr>Setup for Shannon’s compression theorem</vt:lpstr>
      <vt:lpstr>Always Rain = 0 information=compressible to 0 bits  </vt:lpstr>
      <vt:lpstr>Entropy is the limit to compression</vt:lpstr>
      <vt:lpstr>Intuitive understanding of the compression theorem </vt:lpstr>
      <vt:lpstr>Intuitive understanding of the compression theorem </vt:lpstr>
      <vt:lpstr>Intuitive understanding of the compression theorem </vt:lpstr>
      <vt:lpstr>Intuitive understanding of the compression theorem </vt:lpstr>
      <vt:lpstr>Intuitive understanding of the compression theorem </vt:lpstr>
      <vt:lpstr>Intuitive understanding of the compression theorem </vt:lpstr>
      <vt:lpstr>Intuitive understanding of the compression theorem </vt:lpstr>
      <vt:lpstr>Intuitive understanding of the compression theorem </vt:lpstr>
      <vt:lpstr>Horse race problem</vt:lpstr>
      <vt:lpstr>Horse race problem</vt:lpstr>
      <vt:lpstr>More details: Entropy and Information theory </vt:lpstr>
      <vt:lpstr>Entropy</vt:lpstr>
      <vt:lpstr>KL Divergence and Cross Entropy</vt:lpstr>
      <vt:lpstr>KL Divergence and Cross Entropy</vt:lpstr>
      <vt:lpstr>KL Divergence and Cross Entropy</vt:lpstr>
      <vt:lpstr>KL Divergence and Cross Entropy</vt:lpstr>
      <vt:lpstr>KL Divergence and Cross Entropy</vt:lpstr>
      <vt:lpstr>KL Divergence and Cross Entropy</vt:lpstr>
      <vt:lpstr>KL Divergence and Cross Entropy</vt:lpstr>
      <vt:lpstr>KL Divergence and Cross Entropy</vt:lpstr>
      <vt:lpstr>Lets tie KL Divergence and Cross Entropy together</vt:lpstr>
      <vt:lpstr>Lets tie KL Divergence and Cross Entropy together</vt:lpstr>
      <vt:lpstr>Lets tie KL Divergence and Cross Entropy together</vt:lpstr>
      <vt:lpstr>Linking KL and Cross entropy example</vt:lpstr>
      <vt:lpstr>Linking KL and Cross entropy example</vt:lpstr>
      <vt:lpstr>Linking KL and Cross entropy example</vt:lpstr>
      <vt:lpstr>Linking KL and Cross entropy example</vt:lpstr>
      <vt:lpstr>Linking KL and Cross entropy example</vt:lpstr>
      <vt:lpstr>Recap</vt:lpstr>
      <vt:lpstr>How to compute the entropy of English</vt:lpstr>
      <vt:lpstr>How to generate English, zero-th order letters</vt:lpstr>
      <vt:lpstr>How to generate English, First order letters (match letter marginal distribution) </vt:lpstr>
      <vt:lpstr>How to generate English, Second order Digrams (match letter conditional distribution) </vt:lpstr>
      <vt:lpstr>From Shannon’s 1948 paper, ‘A mathematical Theory of Communication”  </vt:lpstr>
      <vt:lpstr>How to tackle extra credit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</dc:title>
  <dc:creator>Microsoft Office User</dc:creator>
  <cp:lastModifiedBy>Microsoft Office User</cp:lastModifiedBy>
  <cp:revision>321</cp:revision>
  <dcterms:created xsi:type="dcterms:W3CDTF">2017-07-20T14:59:09Z</dcterms:created>
  <dcterms:modified xsi:type="dcterms:W3CDTF">2022-09-22T17:16:11Z</dcterms:modified>
</cp:coreProperties>
</file>